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88" r:id="rId4"/>
    <p:sldId id="260" r:id="rId5"/>
    <p:sldId id="265" r:id="rId6"/>
    <p:sldId id="261" r:id="rId7"/>
    <p:sldId id="257" r:id="rId8"/>
    <p:sldId id="259" r:id="rId9"/>
    <p:sldId id="264" r:id="rId10"/>
    <p:sldId id="263" r:id="rId11"/>
    <p:sldId id="266" r:id="rId12"/>
    <p:sldId id="267" r:id="rId13"/>
    <p:sldId id="290" r:id="rId14"/>
    <p:sldId id="291"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9" r:id="rId33"/>
    <p:sldId id="268" r:id="rId34"/>
    <p:sldId id="269" r:id="rId35"/>
    <p:sldId id="292" r:id="rId36"/>
    <p:sldId id="293" r:id="rId37"/>
    <p:sldId id="294" r:id="rId38"/>
    <p:sldId id="296" r:id="rId39"/>
    <p:sldId id="297" r:id="rId40"/>
    <p:sldId id="298" r:id="rId41"/>
    <p:sldId id="299" r:id="rId42"/>
    <p:sldId id="300" r:id="rId43"/>
    <p:sldId id="301"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22" d="100"/>
          <a:sy n="122" d="100"/>
        </p:scale>
        <p:origin x="606" y="96"/>
      </p:cViewPr>
      <p:guideLst/>
    </p:cSldViewPr>
  </p:slideViewPr>
  <p:notesTextViewPr>
    <p:cViewPr>
      <p:scale>
        <a:sx n="1" d="1"/>
        <a:sy n="1" d="1"/>
      </p:scale>
      <p:origin x="0" y="0"/>
    </p:cViewPr>
  </p:notesTextViewPr>
  <p:sorterViewPr>
    <p:cViewPr>
      <p:scale>
        <a:sx n="100" d="100"/>
        <a:sy n="100" d="100"/>
      </p:scale>
      <p:origin x="0" y="-72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530D53-AB26-4D69-A5A7-232E362370B2}"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3545924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530D53-AB26-4D69-A5A7-232E362370B2}"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1610980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530D53-AB26-4D69-A5A7-232E362370B2}"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2141226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530D53-AB26-4D69-A5A7-232E362370B2}"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3728433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530D53-AB26-4D69-A5A7-232E362370B2}"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3186164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530D53-AB26-4D69-A5A7-232E362370B2}" type="datetimeFigureOut">
              <a:rPr lang="en-US" smtClean="0"/>
              <a:t>5/3/2017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814178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530D53-AB26-4D69-A5A7-232E362370B2}" type="datetimeFigureOut">
              <a:rPr lang="en-US" smtClean="0"/>
              <a:t>5/3/2017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4025974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530D53-AB26-4D69-A5A7-232E362370B2}" type="datetimeFigureOut">
              <a:rPr lang="en-US" smtClean="0"/>
              <a:t>5/3/2017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908244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30D53-AB26-4D69-A5A7-232E362370B2}" type="datetimeFigureOut">
              <a:rPr lang="en-US" smtClean="0"/>
              <a:t>5/3/2017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1966228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530D53-AB26-4D69-A5A7-232E362370B2}" type="datetimeFigureOut">
              <a:rPr lang="en-US" smtClean="0"/>
              <a:t>5/3/2017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116211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530D53-AB26-4D69-A5A7-232E362370B2}" type="datetimeFigureOut">
              <a:rPr lang="en-US" smtClean="0"/>
              <a:t>5/3/2017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36743-E1A3-4B9E-A44D-9F340531E684}" type="slidenum">
              <a:rPr lang="en-US" smtClean="0"/>
              <a:t>‹#›</a:t>
            </a:fld>
            <a:endParaRPr lang="en-US"/>
          </a:p>
        </p:txBody>
      </p:sp>
    </p:spTree>
    <p:extLst>
      <p:ext uri="{BB962C8B-B14F-4D97-AF65-F5344CB8AC3E}">
        <p14:creationId xmlns:p14="http://schemas.microsoft.com/office/powerpoint/2010/main" val="551887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30D53-AB26-4D69-A5A7-232E362370B2}" type="datetimeFigureOut">
              <a:rPr lang="en-US" smtClean="0"/>
              <a:t>5/3/2017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B36743-E1A3-4B9E-A44D-9F340531E684}" type="slidenum">
              <a:rPr lang="en-US" smtClean="0"/>
              <a:t>‹#›</a:t>
            </a:fld>
            <a:endParaRPr lang="en-US"/>
          </a:p>
        </p:txBody>
      </p:sp>
    </p:spTree>
    <p:extLst>
      <p:ext uri="{BB962C8B-B14F-4D97-AF65-F5344CB8AC3E}">
        <p14:creationId xmlns:p14="http://schemas.microsoft.com/office/powerpoint/2010/main" val="1675743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26475" y="3980173"/>
            <a:ext cx="6858000" cy="1241822"/>
          </a:xfrm>
        </p:spPr>
        <p:txBody>
          <a:bodyPr>
            <a:normAutofit/>
          </a:bodyPr>
          <a:lstStyle/>
          <a:p>
            <a:r>
              <a:rPr lang="en-GB" sz="3200" dirty="0"/>
              <a:t>Multiple choice questions</a:t>
            </a:r>
            <a:endParaRPr lang="en-US" sz="3200" dirty="0"/>
          </a:p>
        </p:txBody>
      </p:sp>
      <p:pic>
        <p:nvPicPr>
          <p:cNvPr id="1026" name="Picture 2" descr="Description: Respect_bann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844" y="1534889"/>
            <a:ext cx="5393531" cy="1803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3433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Answers</a:t>
            </a:r>
            <a:endParaRPr lang="en-US" b="1" dirty="0"/>
          </a:p>
        </p:txBody>
      </p:sp>
      <p:sp>
        <p:nvSpPr>
          <p:cNvPr id="3" name="Content Placeholder 2"/>
          <p:cNvSpPr>
            <a:spLocks noGrp="1"/>
          </p:cNvSpPr>
          <p:nvPr>
            <p:ph idx="1"/>
          </p:nvPr>
        </p:nvSpPr>
        <p:spPr>
          <a:xfrm>
            <a:off x="628650" y="2226469"/>
            <a:ext cx="7886700" cy="4188845"/>
          </a:xfrm>
        </p:spPr>
        <p:txBody>
          <a:bodyPr>
            <a:normAutofit fontScale="92500"/>
          </a:bodyPr>
          <a:lstStyle/>
          <a:p>
            <a:pPr marL="385763" indent="-385763">
              <a:buFont typeface="+mj-lt"/>
              <a:buAutoNum type="arabicPeriod"/>
            </a:pPr>
            <a:r>
              <a:rPr lang="en-GB" dirty="0"/>
              <a:t>The </a:t>
            </a:r>
            <a:r>
              <a:rPr lang="en-GB" b="1" dirty="0">
                <a:solidFill>
                  <a:srgbClr val="7030A0"/>
                </a:solidFill>
              </a:rPr>
              <a:t>ReSPECT</a:t>
            </a:r>
            <a:r>
              <a:rPr lang="en-GB" dirty="0"/>
              <a:t> process and form should be discussed 	with him						</a:t>
            </a:r>
            <a:r>
              <a:rPr lang="en-GB" b="1" dirty="0">
                <a:solidFill>
                  <a:srgbClr val="0000FF"/>
                </a:solidFill>
              </a:rPr>
              <a:t>Y</a:t>
            </a:r>
          </a:p>
          <a:p>
            <a:pPr marL="0" indent="0">
              <a:buNone/>
            </a:pPr>
            <a:endParaRPr lang="en-GB" sz="750" dirty="0"/>
          </a:p>
          <a:p>
            <a:pPr marL="385763" indent="-385763">
              <a:buAutoNum type="arabicPeriod" startAt="2"/>
            </a:pPr>
            <a:r>
              <a:rPr lang="en-GB" dirty="0"/>
              <a:t>A DNACPR recommendation should be recorded 	</a:t>
            </a:r>
            <a:r>
              <a:rPr lang="en-GB" b="1" dirty="0">
                <a:solidFill>
                  <a:srgbClr val="FF0000"/>
                </a:solidFill>
              </a:rPr>
              <a:t>N</a:t>
            </a:r>
          </a:p>
          <a:p>
            <a:pPr marL="0" indent="0">
              <a:buNone/>
            </a:pPr>
            <a:endParaRPr lang="en-GB" sz="750" dirty="0"/>
          </a:p>
          <a:p>
            <a:pPr marL="0" indent="0">
              <a:buNone/>
            </a:pPr>
            <a:r>
              <a:rPr lang="en-GB" dirty="0"/>
              <a:t>3.   A </a:t>
            </a:r>
            <a:r>
              <a:rPr lang="en-GB" b="1" dirty="0">
                <a:solidFill>
                  <a:srgbClr val="7030A0"/>
                </a:solidFill>
              </a:rPr>
              <a:t>ReSPECT</a:t>
            </a:r>
            <a:r>
              <a:rPr lang="en-GB" dirty="0"/>
              <a:t> form should record that he has refused 	surgery against advice				</a:t>
            </a:r>
            <a:r>
              <a:rPr lang="en-GB" b="1" dirty="0">
                <a:solidFill>
                  <a:srgbClr val="FF0000"/>
                </a:solidFill>
              </a:rPr>
              <a:t>N</a:t>
            </a:r>
          </a:p>
          <a:p>
            <a:pPr marL="0" indent="0">
              <a:buNone/>
            </a:pPr>
            <a:endParaRPr lang="en-GB" sz="750" dirty="0"/>
          </a:p>
          <a:p>
            <a:pPr marL="0" indent="0">
              <a:buNone/>
            </a:pPr>
            <a:r>
              <a:rPr lang="en-GB" dirty="0"/>
              <a:t>4.   His goals of treatment in a crisis should be discussed 	with him						</a:t>
            </a:r>
            <a:r>
              <a:rPr lang="en-GB" b="1" dirty="0">
                <a:solidFill>
                  <a:srgbClr val="0000FF"/>
                </a:solidFill>
              </a:rPr>
              <a:t>Y</a:t>
            </a:r>
            <a:endParaRPr lang="en-US" b="1" dirty="0">
              <a:solidFill>
                <a:srgbClr val="0000FF"/>
              </a:solidFill>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2</a:t>
            </a:r>
            <a:endParaRPr lang="en-US" dirty="0"/>
          </a:p>
        </p:txBody>
      </p:sp>
    </p:spTree>
    <p:extLst>
      <p:ext uri="{BB962C8B-B14F-4D97-AF65-F5344CB8AC3E}">
        <p14:creationId xmlns:p14="http://schemas.microsoft.com/office/powerpoint/2010/main" val="4094057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00FF"/>
                </a:solidFill>
              </a:rPr>
              <a:t>FEEDBACK:</a:t>
            </a:r>
            <a:endParaRPr lang="en-US" dirty="0"/>
          </a:p>
        </p:txBody>
      </p:sp>
      <p:sp>
        <p:nvSpPr>
          <p:cNvPr id="3" name="Content Placeholder 2"/>
          <p:cNvSpPr>
            <a:spLocks noGrp="1"/>
          </p:cNvSpPr>
          <p:nvPr>
            <p:ph idx="1"/>
          </p:nvPr>
        </p:nvSpPr>
        <p:spPr>
          <a:xfrm>
            <a:off x="628650" y="1778000"/>
            <a:ext cx="7886700" cy="4397828"/>
          </a:xfrm>
        </p:spPr>
        <p:txBody>
          <a:bodyPr>
            <a:normAutofit fontScale="70000" lnSpcReduction="20000"/>
          </a:bodyPr>
          <a:lstStyle/>
          <a:p>
            <a:pPr lvl="0">
              <a:buSzPct val="150000"/>
            </a:pPr>
            <a:r>
              <a:rPr lang="en-GB" dirty="0">
                <a:solidFill>
                  <a:srgbClr val="0000FF"/>
                </a:solidFill>
              </a:rPr>
              <a:t>He is an elderly man with a condition that could cause a sudden health crisis, so he should be offered the opportunity to make choices and plan for a future emergency, if he wants to.</a:t>
            </a:r>
            <a:endParaRPr lang="en-US" dirty="0">
              <a:solidFill>
                <a:srgbClr val="0000FF"/>
              </a:solidFill>
            </a:endParaRPr>
          </a:p>
          <a:p>
            <a:pPr lvl="0">
              <a:buSzPct val="150000"/>
            </a:pPr>
            <a:r>
              <a:rPr lang="en-GB" dirty="0">
                <a:solidFill>
                  <a:srgbClr val="0000FF"/>
                </a:solidFill>
              </a:rPr>
              <a:t>The first priority is to ensure that he understands his condition and prognosis. If his aneurysm ruptures, he will probably die, with only a small chance of survival with emergency surgery. </a:t>
            </a:r>
            <a:endParaRPr lang="en-US" dirty="0">
              <a:solidFill>
                <a:srgbClr val="0000FF"/>
              </a:solidFill>
            </a:endParaRPr>
          </a:p>
          <a:p>
            <a:pPr lvl="0">
              <a:buSzPct val="150000"/>
            </a:pPr>
            <a:r>
              <a:rPr lang="en-GB" dirty="0">
                <a:solidFill>
                  <a:srgbClr val="0000FF"/>
                </a:solidFill>
              </a:rPr>
              <a:t>He has already decided that he would not want open surgery. Recording that as an agreed </a:t>
            </a:r>
            <a:r>
              <a:rPr lang="en-GB" b="1" dirty="0">
                <a:solidFill>
                  <a:srgbClr val="7030A0"/>
                </a:solidFill>
              </a:rPr>
              <a:t>ReSPECT</a:t>
            </a:r>
            <a:r>
              <a:rPr lang="en-GB" dirty="0">
                <a:solidFill>
                  <a:srgbClr val="0000FF"/>
                </a:solidFill>
              </a:rPr>
              <a:t> recommendation can help to ensure that his wishes are respected.</a:t>
            </a:r>
          </a:p>
          <a:p>
            <a:pPr>
              <a:buSzPct val="150000"/>
            </a:pPr>
            <a:r>
              <a:rPr lang="en-GB" dirty="0">
                <a:solidFill>
                  <a:srgbClr val="0000FF"/>
                </a:solidFill>
              </a:rPr>
              <a:t>However, at 88 there is always a chance of another sudden health crisis (e.g. stroke, myocardial infarction) that could threaten his life. He may want to consider and have recorded also recommendations about care and treatment for other such possibilities.</a:t>
            </a:r>
          </a:p>
          <a:p>
            <a:pPr>
              <a:buSzPct val="150000"/>
            </a:pPr>
            <a:r>
              <a:rPr lang="en-GB" dirty="0">
                <a:solidFill>
                  <a:srgbClr val="0000FF"/>
                </a:solidFill>
              </a:rPr>
              <a:t>Establishing, at an early stage of the conversation, his priorities for the remainder of his life, and agreeing his goals of treatment are prerequisites to helping him to understand what care and treatment may or may not help to achieve those goals.</a:t>
            </a:r>
            <a:endParaRPr lang="en-US" dirty="0"/>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2</a:t>
            </a:r>
            <a:endParaRPr lang="en-US" dirty="0"/>
          </a:p>
        </p:txBody>
      </p:sp>
    </p:spTree>
    <p:extLst>
      <p:ext uri="{BB962C8B-B14F-4D97-AF65-F5344CB8AC3E}">
        <p14:creationId xmlns:p14="http://schemas.microsoft.com/office/powerpoint/2010/main" val="1316749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502" y="1176156"/>
            <a:ext cx="7886700" cy="4335182"/>
          </a:xfrm>
        </p:spPr>
        <p:txBody>
          <a:bodyPr>
            <a:normAutofit/>
          </a:bodyPr>
          <a:lstStyle/>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Your patient, Ms GY, is 35 and has advanced metastatic breast cancer.</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She has had surgery, chemotherapy and radiotherapy, but her cancer has relapsed and progressed despite that and her oncologist has advised that further chemotherapy would not be worthwhile.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She remains determined to ‘fight her cancer’.</a:t>
            </a:r>
            <a:endParaRPr lang="en-US" dirty="0"/>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3</a:t>
            </a:r>
            <a:endParaRPr lang="en-US" dirty="0"/>
          </a:p>
        </p:txBody>
      </p:sp>
    </p:spTree>
    <p:extLst>
      <p:ext uri="{BB962C8B-B14F-4D97-AF65-F5344CB8AC3E}">
        <p14:creationId xmlns:p14="http://schemas.microsoft.com/office/powerpoint/2010/main" val="639711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64266"/>
            <a:ext cx="7886700" cy="994172"/>
          </a:xfrm>
        </p:spPr>
        <p:txBody>
          <a:bodyPr>
            <a:normAutofit fontScale="90000"/>
          </a:bodyPr>
          <a:lstStyle/>
          <a:p>
            <a:pPr algn="ctr"/>
            <a:r>
              <a:rPr lang="en-GB" b="1" dirty="0"/>
              <a:t>Which of the following should happen?</a:t>
            </a:r>
            <a:endParaRPr lang="en-US" dirty="0"/>
          </a:p>
        </p:txBody>
      </p:sp>
      <p:sp>
        <p:nvSpPr>
          <p:cNvPr id="3" name="Content Placeholder 2"/>
          <p:cNvSpPr>
            <a:spLocks noGrp="1"/>
          </p:cNvSpPr>
          <p:nvPr>
            <p:ph idx="1"/>
          </p:nvPr>
        </p:nvSpPr>
        <p:spPr>
          <a:xfrm>
            <a:off x="262185" y="2620615"/>
            <a:ext cx="7886700" cy="3263504"/>
          </a:xfrm>
        </p:spPr>
        <p:txBody>
          <a:bodyPr>
            <a:normAutofit fontScale="85000" lnSpcReduction="10000"/>
          </a:bodyPr>
          <a:lstStyle/>
          <a:p>
            <a:pPr marL="385763" indent="-385763">
              <a:buFont typeface="+mj-lt"/>
              <a:buAutoNum type="arabicPeriod"/>
            </a:pPr>
            <a:r>
              <a:rPr lang="en-GB" dirty="0"/>
              <a:t>You should refer her to palliative care to discuss </a:t>
            </a:r>
            <a:r>
              <a:rPr lang="en-GB" b="1" dirty="0">
                <a:solidFill>
                  <a:srgbClr val="7030A0"/>
                </a:solidFill>
              </a:rPr>
              <a:t>ReSPECT</a:t>
            </a:r>
          </a:p>
          <a:p>
            <a:pPr marL="385763" indent="-385763">
              <a:buFont typeface="+mj-lt"/>
              <a:buAutoNum type="arabicPeriod"/>
            </a:pPr>
            <a:endParaRPr lang="en-GB" sz="750" b="1" dirty="0">
              <a:solidFill>
                <a:srgbClr val="7030A0"/>
              </a:solidFill>
            </a:endParaRPr>
          </a:p>
          <a:p>
            <a:pPr marL="385763" indent="-385763">
              <a:buAutoNum type="arabicPeriod" startAt="2"/>
            </a:pPr>
            <a:r>
              <a:rPr lang="en-GB" dirty="0"/>
              <a:t>You should tell her that there is no more treatment 	available</a:t>
            </a:r>
          </a:p>
          <a:p>
            <a:pPr marL="385763" indent="-385763">
              <a:buAutoNum type="arabicPeriod" startAt="2"/>
            </a:pPr>
            <a:endParaRPr lang="en-GB" sz="750" dirty="0"/>
          </a:p>
          <a:p>
            <a:pPr marL="385763" indent="-385763">
              <a:buAutoNum type="arabicPeriod" startAt="3"/>
            </a:pPr>
            <a:r>
              <a:rPr lang="en-GB" dirty="0"/>
              <a:t>You should discuss her condition with the wider </a:t>
            </a:r>
          </a:p>
          <a:p>
            <a:pPr marL="0" indent="0">
              <a:spcBef>
                <a:spcPts val="0"/>
              </a:spcBef>
              <a:buNone/>
            </a:pPr>
            <a:r>
              <a:rPr lang="en-GB" dirty="0"/>
              <a:t>          	multidisciplinary team</a:t>
            </a:r>
          </a:p>
          <a:p>
            <a:pPr marL="0" indent="0">
              <a:spcBef>
                <a:spcPts val="0"/>
              </a:spcBef>
              <a:buNone/>
            </a:pPr>
            <a:r>
              <a:rPr lang="en-GB" sz="750" dirty="0"/>
              <a:t>	</a:t>
            </a:r>
          </a:p>
          <a:p>
            <a:pPr marL="0" indent="0">
              <a:buNone/>
            </a:pPr>
            <a:r>
              <a:rPr lang="en-GB" dirty="0"/>
              <a:t>4. You should discuss with her the ways in which she could </a:t>
            </a:r>
          </a:p>
          <a:p>
            <a:pPr marL="0" indent="0">
              <a:spcBef>
                <a:spcPts val="0"/>
              </a:spcBef>
              <a:buNone/>
            </a:pPr>
            <a:r>
              <a:rPr lang="en-GB" dirty="0"/>
              <a:t>          	‘fight her cancer’</a:t>
            </a:r>
            <a:endParaRPr lang="en-US" dirty="0"/>
          </a:p>
        </p:txBody>
      </p:sp>
      <p:sp>
        <p:nvSpPr>
          <p:cNvPr id="4" name="Rounded Rectangle 3"/>
          <p:cNvSpPr/>
          <p:nvPr/>
        </p:nvSpPr>
        <p:spPr>
          <a:xfrm>
            <a:off x="8001879" y="4425182"/>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ounded Rectangle 4"/>
          <p:cNvSpPr/>
          <p:nvPr/>
        </p:nvSpPr>
        <p:spPr>
          <a:xfrm>
            <a:off x="8001879" y="3519053"/>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001879" y="2682379"/>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8001878" y="5269546"/>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p:cNvSpPr txBox="1"/>
          <p:nvPr/>
        </p:nvSpPr>
        <p:spPr>
          <a:xfrm>
            <a:off x="171938" y="164123"/>
            <a:ext cx="984739" cy="369332"/>
          </a:xfrm>
          <a:prstGeom prst="rect">
            <a:avLst/>
          </a:prstGeom>
          <a:noFill/>
        </p:spPr>
        <p:txBody>
          <a:bodyPr wrap="square" rtlCol="0">
            <a:spAutoFit/>
          </a:bodyPr>
          <a:lstStyle/>
          <a:p>
            <a:r>
              <a:rPr lang="en-GB" dirty="0"/>
              <a:t>MCQ 3</a:t>
            </a:r>
            <a:endParaRPr lang="en-US" dirty="0"/>
          </a:p>
        </p:txBody>
      </p:sp>
    </p:spTree>
    <p:extLst>
      <p:ext uri="{BB962C8B-B14F-4D97-AF65-F5344CB8AC3E}">
        <p14:creationId xmlns:p14="http://schemas.microsoft.com/office/powerpoint/2010/main" val="336830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1554"/>
            <a:ext cx="7886700" cy="994172"/>
          </a:xfrm>
        </p:spPr>
        <p:txBody>
          <a:bodyPr/>
          <a:lstStyle/>
          <a:p>
            <a:r>
              <a:rPr lang="en-GB" b="1" dirty="0"/>
              <a:t>Answers</a:t>
            </a:r>
            <a:endParaRPr lang="en-US" dirty="0"/>
          </a:p>
        </p:txBody>
      </p:sp>
      <p:sp>
        <p:nvSpPr>
          <p:cNvPr id="3" name="Content Placeholder 2"/>
          <p:cNvSpPr>
            <a:spLocks noGrp="1"/>
          </p:cNvSpPr>
          <p:nvPr>
            <p:ph idx="1"/>
          </p:nvPr>
        </p:nvSpPr>
        <p:spPr>
          <a:xfrm>
            <a:off x="0" y="2097974"/>
            <a:ext cx="9024256" cy="3585586"/>
          </a:xfrm>
        </p:spPr>
        <p:txBody>
          <a:bodyPr>
            <a:normAutofit fontScale="92500"/>
          </a:bodyPr>
          <a:lstStyle/>
          <a:p>
            <a:pPr marL="385763" indent="-385763">
              <a:buFont typeface="+mj-lt"/>
              <a:buAutoNum type="arabicPeriod"/>
            </a:pPr>
            <a:r>
              <a:rPr lang="en-GB" dirty="0"/>
              <a:t>You should refer her to palliative care to discuss </a:t>
            </a:r>
            <a:r>
              <a:rPr lang="en-GB" b="1" dirty="0">
                <a:solidFill>
                  <a:srgbClr val="7030A0"/>
                </a:solidFill>
              </a:rPr>
              <a:t>ReSPECT        </a:t>
            </a:r>
            <a:r>
              <a:rPr lang="en-GB" b="1" dirty="0">
                <a:solidFill>
                  <a:srgbClr val="FF0000"/>
                </a:solidFill>
              </a:rPr>
              <a:t>N</a:t>
            </a:r>
          </a:p>
          <a:p>
            <a:pPr marL="385763" indent="-385763">
              <a:buFont typeface="+mj-lt"/>
              <a:buAutoNum type="arabicPeriod"/>
            </a:pPr>
            <a:endParaRPr lang="en-GB" sz="750" b="1" dirty="0">
              <a:solidFill>
                <a:srgbClr val="7030A0"/>
              </a:solidFill>
            </a:endParaRPr>
          </a:p>
          <a:p>
            <a:pPr marL="385763" indent="-385763">
              <a:buAutoNum type="arabicPeriod" startAt="2"/>
            </a:pPr>
            <a:r>
              <a:rPr lang="en-GB" dirty="0"/>
              <a:t>You should tell her that there is no more treatment available  </a:t>
            </a:r>
            <a:r>
              <a:rPr lang="en-GB" b="1" dirty="0">
                <a:solidFill>
                  <a:srgbClr val="FF0000"/>
                </a:solidFill>
              </a:rPr>
              <a:t>N</a:t>
            </a:r>
            <a:endParaRPr lang="en-GB" dirty="0"/>
          </a:p>
          <a:p>
            <a:pPr marL="385763" indent="-385763">
              <a:buAutoNum type="arabicPeriod" startAt="2"/>
            </a:pPr>
            <a:endParaRPr lang="en-GB" sz="750" dirty="0"/>
          </a:p>
          <a:p>
            <a:pPr marL="385763" indent="-385763">
              <a:buAutoNum type="arabicPeriod" startAt="3"/>
            </a:pPr>
            <a:r>
              <a:rPr lang="en-GB" dirty="0"/>
              <a:t>You should discuss her condition with the wider </a:t>
            </a:r>
          </a:p>
          <a:p>
            <a:pPr marL="0" indent="0">
              <a:spcBef>
                <a:spcPts val="0"/>
              </a:spcBef>
              <a:buNone/>
            </a:pPr>
            <a:r>
              <a:rPr lang="en-GB" dirty="0"/>
              <a:t>          multidisciplinary team					     </a:t>
            </a:r>
            <a:r>
              <a:rPr lang="en-GB" b="1" dirty="0">
                <a:solidFill>
                  <a:srgbClr val="0000FF"/>
                </a:solidFill>
              </a:rPr>
              <a:t>Y</a:t>
            </a:r>
          </a:p>
          <a:p>
            <a:pPr marL="0" indent="0">
              <a:spcBef>
                <a:spcPts val="0"/>
              </a:spcBef>
              <a:buNone/>
            </a:pPr>
            <a:r>
              <a:rPr lang="en-GB" sz="750" dirty="0"/>
              <a:t>	</a:t>
            </a:r>
          </a:p>
          <a:p>
            <a:pPr marL="0" indent="0">
              <a:buNone/>
            </a:pPr>
            <a:r>
              <a:rPr lang="en-GB" dirty="0"/>
              <a:t>4. You should discuss with her the ways in which she could </a:t>
            </a:r>
          </a:p>
          <a:p>
            <a:pPr marL="0" indent="0">
              <a:spcBef>
                <a:spcPts val="0"/>
              </a:spcBef>
              <a:buNone/>
            </a:pPr>
            <a:r>
              <a:rPr lang="en-GB" dirty="0"/>
              <a:t>          ‘fight her cancer’						     </a:t>
            </a:r>
            <a:r>
              <a:rPr lang="en-GB" b="1" dirty="0">
                <a:solidFill>
                  <a:srgbClr val="0000FF"/>
                </a:solidFill>
              </a:rPr>
              <a:t>Y</a:t>
            </a:r>
            <a:endParaRPr lang="en-US" dirty="0">
              <a:solidFill>
                <a:srgbClr val="0000FF"/>
              </a:solidFill>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3</a:t>
            </a:r>
            <a:endParaRPr lang="en-US" dirty="0"/>
          </a:p>
        </p:txBody>
      </p:sp>
    </p:spTree>
    <p:extLst>
      <p:ext uri="{BB962C8B-B14F-4D97-AF65-F5344CB8AC3E}">
        <p14:creationId xmlns:p14="http://schemas.microsoft.com/office/powerpoint/2010/main" val="1255326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8789"/>
            <a:ext cx="7886700" cy="994172"/>
          </a:xfrm>
        </p:spPr>
        <p:txBody>
          <a:bodyPr/>
          <a:lstStyle/>
          <a:p>
            <a:r>
              <a:rPr lang="en-GB" b="1" dirty="0">
                <a:solidFill>
                  <a:srgbClr val="0000FF"/>
                </a:solidFill>
              </a:rPr>
              <a:t>FEEDBACK:</a:t>
            </a:r>
            <a:endParaRPr lang="en-US" dirty="0"/>
          </a:p>
        </p:txBody>
      </p:sp>
      <p:sp>
        <p:nvSpPr>
          <p:cNvPr id="3" name="Content Placeholder 2"/>
          <p:cNvSpPr>
            <a:spLocks noGrp="1"/>
          </p:cNvSpPr>
          <p:nvPr>
            <p:ph idx="1"/>
          </p:nvPr>
        </p:nvSpPr>
        <p:spPr>
          <a:xfrm>
            <a:off x="190500" y="1328058"/>
            <a:ext cx="8763000" cy="5083628"/>
          </a:xfrm>
        </p:spPr>
        <p:txBody>
          <a:bodyPr>
            <a:noAutofit/>
          </a:bodyPr>
          <a:lstStyle/>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It would be worth discussing with her whether or not she would like the help of the palliative care team at this stage. </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It’s important to make sure that she understands that palliative care is not limited to treatment at the very end of life, but can work with people in her situation to maintain an active life for as long as possible.</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Exploring her understanding of her condition and prognosis, and the things that are important to her, may allow you to offer her the chance to develop a </a:t>
            </a:r>
            <a:r>
              <a:rPr lang="en-GB" sz="18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ReSPECT</a:t>
            </a: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 form and record the clinical recommendations that are right for her in her present situation.</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She may want to have more than one discussion about this, and this may involve you or other members of the wider MDT, including palliative care.</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Discussion with the wider MDT is important to ensure that there is a co-ordinated approach by all those involved in her care, and she does not receive conflicting messages.</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There is treatment available, but she will need your help to understand that the realistic goal of treatment has shifted from trying to remove or shrink her cancer to maximising her quality of life for whatever time she has left.</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Focusing on an achievable, positive goal of care in this way is the best way that she can fight her cancer, by allowing it to intrude on her life as little as possible.</a:t>
            </a: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3</a:t>
            </a:r>
            <a:endParaRPr lang="en-US" dirty="0"/>
          </a:p>
        </p:txBody>
      </p:sp>
    </p:spTree>
    <p:extLst>
      <p:ext uri="{BB962C8B-B14F-4D97-AF65-F5344CB8AC3E}">
        <p14:creationId xmlns:p14="http://schemas.microsoft.com/office/powerpoint/2010/main" val="1425851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441" y="1259283"/>
            <a:ext cx="7886700" cy="4335182"/>
          </a:xfrm>
        </p:spPr>
        <p:txBody>
          <a:bodyPr>
            <a:normAutofit fontScale="92500" lnSpcReduction="10000"/>
          </a:bodyPr>
          <a:lstStyle/>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Mr MM is 27 and has severe learning difficulties.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During the week he is resident in a care home for people with special needs, and most weekends he goes home to his mum.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He also has bronchiectasis and has had several episodes of severe pneumonia, treated in hospital with intravenous antibiotic.</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The care home staff have asked whether or not they should attempt CPR in the event of cardiorespiratory arrest.</a:t>
            </a: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4</a:t>
            </a:r>
            <a:endParaRPr lang="en-US" dirty="0"/>
          </a:p>
        </p:txBody>
      </p:sp>
    </p:spTree>
    <p:extLst>
      <p:ext uri="{BB962C8B-B14F-4D97-AF65-F5344CB8AC3E}">
        <p14:creationId xmlns:p14="http://schemas.microsoft.com/office/powerpoint/2010/main" val="796341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19" y="689408"/>
            <a:ext cx="7886700" cy="994172"/>
          </a:xfrm>
        </p:spPr>
        <p:txBody>
          <a:bodyPr/>
          <a:lstStyle/>
          <a:p>
            <a:pPr algn="ctr"/>
            <a:r>
              <a:rPr lang="en-GB" b="1" dirty="0"/>
              <a:t>Which of the following apply?</a:t>
            </a:r>
            <a:endParaRPr lang="en-US" dirty="0"/>
          </a:p>
        </p:txBody>
      </p:sp>
      <p:sp>
        <p:nvSpPr>
          <p:cNvPr id="3" name="Content Placeholder 2"/>
          <p:cNvSpPr>
            <a:spLocks noGrp="1"/>
          </p:cNvSpPr>
          <p:nvPr>
            <p:ph idx="1"/>
          </p:nvPr>
        </p:nvSpPr>
        <p:spPr>
          <a:xfrm>
            <a:off x="409194" y="2445925"/>
            <a:ext cx="8517092" cy="3911332"/>
          </a:xfrm>
        </p:spPr>
        <p:txBody>
          <a:bodyPr>
            <a:normAutofit/>
          </a:bodyPr>
          <a:lstStyle/>
          <a:p>
            <a:pPr marL="385763" indent="-385763">
              <a:buFont typeface="+mj-lt"/>
              <a:buAutoNum type="arabicPeriod"/>
            </a:pPr>
            <a:r>
              <a:rPr lang="en-GB" dirty="0"/>
              <a:t>A DNACPR decision should be made and recorded </a:t>
            </a:r>
          </a:p>
          <a:p>
            <a:pPr marL="0" indent="0">
              <a:spcBef>
                <a:spcPts val="0"/>
              </a:spcBef>
              <a:buNone/>
            </a:pPr>
            <a:r>
              <a:rPr lang="en-GB" dirty="0"/>
              <a:t>	on a </a:t>
            </a:r>
            <a:r>
              <a:rPr lang="en-GB" b="1" dirty="0">
                <a:solidFill>
                  <a:srgbClr val="7030A0"/>
                </a:solidFill>
              </a:rPr>
              <a:t>ReSPECT </a:t>
            </a:r>
            <a:r>
              <a:rPr lang="en-GB" dirty="0"/>
              <a:t>form</a:t>
            </a:r>
            <a:endParaRPr lang="en-GB" sz="750" b="1" dirty="0">
              <a:solidFill>
                <a:srgbClr val="7030A0"/>
              </a:solidFill>
            </a:endParaRPr>
          </a:p>
          <a:p>
            <a:pPr marL="385763" indent="-385763">
              <a:buAutoNum type="arabicPeriod" startAt="2"/>
            </a:pPr>
            <a:r>
              <a:rPr lang="en-GB" dirty="0"/>
              <a:t>His capacity for planning his care and treatment </a:t>
            </a:r>
          </a:p>
          <a:p>
            <a:pPr marL="0" indent="0">
              <a:spcBef>
                <a:spcPts val="0"/>
              </a:spcBef>
              <a:buNone/>
            </a:pPr>
            <a:r>
              <a:rPr lang="en-GB" dirty="0"/>
              <a:t>	should be assessed and recorded</a:t>
            </a:r>
            <a:endParaRPr lang="en-GB" sz="750" dirty="0"/>
          </a:p>
          <a:p>
            <a:pPr marL="385763" indent="-385763">
              <a:buAutoNum type="arabicPeriod" startAt="3"/>
            </a:pPr>
            <a:r>
              <a:rPr lang="en-GB" dirty="0"/>
              <a:t>His mother should be involved in planning 	recommendations for his future treatment</a:t>
            </a:r>
            <a:r>
              <a:rPr lang="en-GB" sz="750" dirty="0"/>
              <a:t>	</a:t>
            </a:r>
          </a:p>
          <a:p>
            <a:pPr marL="385763" indent="-385763">
              <a:buAutoNum type="arabicPeriod" startAt="4"/>
            </a:pPr>
            <a:r>
              <a:rPr lang="en-GB" dirty="0"/>
              <a:t>Discussions should explore his likely perception </a:t>
            </a:r>
          </a:p>
          <a:p>
            <a:pPr marL="0" indent="0">
              <a:spcBef>
                <a:spcPts val="0"/>
              </a:spcBef>
              <a:buNone/>
            </a:pPr>
            <a:r>
              <a:rPr lang="en-GB" dirty="0"/>
              <a:t>	of his quality of life</a:t>
            </a:r>
            <a:endParaRPr lang="en-US" dirty="0"/>
          </a:p>
        </p:txBody>
      </p:sp>
      <p:sp>
        <p:nvSpPr>
          <p:cNvPr id="4" name="Rounded Rectangle 3"/>
          <p:cNvSpPr/>
          <p:nvPr/>
        </p:nvSpPr>
        <p:spPr>
          <a:xfrm>
            <a:off x="8368342" y="4477583"/>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ounded Rectangle 4"/>
          <p:cNvSpPr/>
          <p:nvPr/>
        </p:nvSpPr>
        <p:spPr>
          <a:xfrm>
            <a:off x="8374713" y="3623524"/>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368341" y="2861179"/>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8368341" y="5504333"/>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p:cNvSpPr txBox="1"/>
          <p:nvPr/>
        </p:nvSpPr>
        <p:spPr>
          <a:xfrm>
            <a:off x="171938" y="164123"/>
            <a:ext cx="984739" cy="369332"/>
          </a:xfrm>
          <a:prstGeom prst="rect">
            <a:avLst/>
          </a:prstGeom>
          <a:noFill/>
        </p:spPr>
        <p:txBody>
          <a:bodyPr wrap="square" rtlCol="0">
            <a:spAutoFit/>
          </a:bodyPr>
          <a:lstStyle/>
          <a:p>
            <a:r>
              <a:rPr lang="en-GB" dirty="0"/>
              <a:t>MCQ 4</a:t>
            </a:r>
            <a:endParaRPr lang="en-US" dirty="0"/>
          </a:p>
        </p:txBody>
      </p:sp>
    </p:spTree>
    <p:extLst>
      <p:ext uri="{BB962C8B-B14F-4D97-AF65-F5344CB8AC3E}">
        <p14:creationId xmlns:p14="http://schemas.microsoft.com/office/powerpoint/2010/main" val="3322054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858" y="790241"/>
            <a:ext cx="7886700" cy="994172"/>
          </a:xfrm>
        </p:spPr>
        <p:txBody>
          <a:bodyPr/>
          <a:lstStyle/>
          <a:p>
            <a:r>
              <a:rPr lang="en-GB" b="1" dirty="0"/>
              <a:t>Answers</a:t>
            </a:r>
            <a:endParaRPr lang="en-US" dirty="0"/>
          </a:p>
        </p:txBody>
      </p:sp>
      <p:sp>
        <p:nvSpPr>
          <p:cNvPr id="3" name="Content Placeholder 2"/>
          <p:cNvSpPr>
            <a:spLocks noGrp="1"/>
          </p:cNvSpPr>
          <p:nvPr>
            <p:ph idx="1"/>
          </p:nvPr>
        </p:nvSpPr>
        <p:spPr>
          <a:xfrm>
            <a:off x="409191" y="2041199"/>
            <a:ext cx="8332035" cy="4760417"/>
          </a:xfrm>
        </p:spPr>
        <p:txBody>
          <a:bodyPr>
            <a:normAutofit/>
          </a:bodyPr>
          <a:lstStyle/>
          <a:p>
            <a:pPr marL="385763" indent="-385763">
              <a:buFont typeface="+mj-lt"/>
              <a:buAutoNum type="arabicPeriod"/>
            </a:pPr>
            <a:r>
              <a:rPr lang="en-GB" dirty="0"/>
              <a:t>A DNACPR decision should be made and recorded on a </a:t>
            </a:r>
            <a:r>
              <a:rPr lang="en-GB" b="1" dirty="0">
                <a:solidFill>
                  <a:srgbClr val="7030A0"/>
                </a:solidFill>
              </a:rPr>
              <a:t>ReSPECT </a:t>
            </a:r>
            <a:r>
              <a:rPr lang="en-GB" dirty="0"/>
              <a:t>form						       </a:t>
            </a:r>
            <a:r>
              <a:rPr lang="en-GB" b="1" dirty="0">
                <a:solidFill>
                  <a:srgbClr val="FF0000"/>
                </a:solidFill>
              </a:rPr>
              <a:t>N</a:t>
            </a:r>
            <a:endParaRPr lang="en-GB" sz="750" b="1" dirty="0">
              <a:solidFill>
                <a:srgbClr val="FF0000"/>
              </a:solidFill>
            </a:endParaRPr>
          </a:p>
          <a:p>
            <a:pPr marL="385763" indent="-385763">
              <a:buAutoNum type="arabicPeriod" startAt="2"/>
            </a:pPr>
            <a:r>
              <a:rPr lang="en-GB" dirty="0"/>
              <a:t>His capacity for planning his care and treatment should be assessed and recorded			       </a:t>
            </a:r>
            <a:r>
              <a:rPr lang="en-GB" b="1" dirty="0">
                <a:solidFill>
                  <a:srgbClr val="0000FF"/>
                </a:solidFill>
              </a:rPr>
              <a:t>Y</a:t>
            </a:r>
            <a:endParaRPr lang="en-GB" sz="750" b="1" dirty="0">
              <a:solidFill>
                <a:srgbClr val="0000FF"/>
              </a:solidFill>
            </a:endParaRPr>
          </a:p>
          <a:p>
            <a:pPr marL="385763" indent="-385763">
              <a:buAutoNum type="arabicPeriod" startAt="3"/>
            </a:pPr>
            <a:r>
              <a:rPr lang="en-GB" dirty="0"/>
              <a:t>His mother should be involved in planning recommendations for his future treatment	       </a:t>
            </a:r>
            <a:r>
              <a:rPr lang="en-GB" b="1" dirty="0">
                <a:solidFill>
                  <a:srgbClr val="0000FF"/>
                </a:solidFill>
              </a:rPr>
              <a:t>Y</a:t>
            </a:r>
            <a:r>
              <a:rPr lang="en-GB" sz="750" dirty="0"/>
              <a:t>				</a:t>
            </a:r>
          </a:p>
          <a:p>
            <a:pPr marL="385763" indent="-385763">
              <a:buAutoNum type="arabicPeriod" startAt="4"/>
            </a:pPr>
            <a:r>
              <a:rPr lang="en-GB" dirty="0"/>
              <a:t>Discussions should explore his likely perception of his quality of life						       </a:t>
            </a:r>
            <a:r>
              <a:rPr lang="en-GB" b="1" dirty="0">
                <a:solidFill>
                  <a:srgbClr val="0000FF"/>
                </a:solidFill>
              </a:rPr>
              <a:t>Y</a:t>
            </a:r>
            <a:endParaRPr lang="en-US" b="1" dirty="0">
              <a:solidFill>
                <a:srgbClr val="0000FF"/>
              </a:solidFill>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4</a:t>
            </a:r>
            <a:endParaRPr lang="en-US" dirty="0"/>
          </a:p>
        </p:txBody>
      </p:sp>
    </p:spTree>
    <p:extLst>
      <p:ext uri="{BB962C8B-B14F-4D97-AF65-F5344CB8AC3E}">
        <p14:creationId xmlns:p14="http://schemas.microsoft.com/office/powerpoint/2010/main" val="3484049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307" y="257908"/>
            <a:ext cx="7886700" cy="1325563"/>
          </a:xfrm>
        </p:spPr>
        <p:txBody>
          <a:bodyPr/>
          <a:lstStyle/>
          <a:p>
            <a:r>
              <a:rPr lang="en-GB" b="1" dirty="0">
                <a:solidFill>
                  <a:srgbClr val="0000FF"/>
                </a:solidFill>
              </a:rPr>
              <a:t>FEEDBACK:</a:t>
            </a:r>
            <a:endParaRPr lang="en-US" dirty="0"/>
          </a:p>
        </p:txBody>
      </p:sp>
      <p:sp>
        <p:nvSpPr>
          <p:cNvPr id="3" name="Content Placeholder 2"/>
          <p:cNvSpPr>
            <a:spLocks noGrp="1"/>
          </p:cNvSpPr>
          <p:nvPr>
            <p:ph idx="1"/>
          </p:nvPr>
        </p:nvSpPr>
        <p:spPr>
          <a:xfrm>
            <a:off x="377196" y="1300030"/>
            <a:ext cx="8460921" cy="5015918"/>
          </a:xfrm>
        </p:spPr>
        <p:txBody>
          <a:bodyPr>
            <a:noAutofit/>
          </a:bodyPr>
          <a:lstStyle/>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A recommendation about CPR should not be considered in isolation.</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A conversation about ReSPECT would be highly relevant for him. This would allow recommendations to be discussed, agreed and recorded about the types of emergency care and treatment that should be considered for him and those that would not be wanted </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Making and recording a DNACPR decision without involving a patient with capacity would be unlawful.</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Involving a person or their representatives may, for some, mean explaining why a DNACPR decision is needed for their benefit, and why CPR would not work. They are not entitled to insist on treatment that is clinically inappropriate.</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If there is reason to suspect a disturbance of mind or brain that would impair his capacity to make an informed decision about recommendations for his future care and treatment, formal assessment of his capacity should be carried out and recorded. In the presence of severe learning disability assessing and recording a lack of capacity will usually be easy and swift, but lack of capacity must never be assumed.</a:t>
            </a:r>
          </a:p>
          <a:p>
            <a:pPr marL="257175" indent="-257175">
              <a:spcBef>
                <a:spcPts val="0"/>
              </a:spcBef>
              <a:buFont typeface="Symbol" panose="05050102010706020507" pitchFamily="18" charset="2"/>
              <a:buChar char=""/>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18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If you find him to lack capacity, you must consult his family or other carers in order to make a decision in his best interests. If it is not appropriate or practicable to consult them you should make the decision when it is needed, but also make a clear plan to consult them as soon as it is appropriate and practicable.</a:t>
            </a: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4</a:t>
            </a:r>
            <a:endParaRPr lang="en-US" dirty="0"/>
          </a:p>
        </p:txBody>
      </p:sp>
    </p:spTree>
    <p:extLst>
      <p:ext uri="{BB962C8B-B14F-4D97-AF65-F5344CB8AC3E}">
        <p14:creationId xmlns:p14="http://schemas.microsoft.com/office/powerpoint/2010/main" val="2866310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958629"/>
            <a:ext cx="7886700" cy="4325793"/>
          </a:xfrm>
        </p:spPr>
        <p:txBody>
          <a:bodyPr>
            <a:normAutofit lnSpcReduction="10000"/>
          </a:bodyPr>
          <a:lstStyle/>
          <a:p>
            <a:r>
              <a:rPr lang="en-GB" sz="2400" dirty="0"/>
              <a:t>The following multiple choice questions are intended for use as part of interactive learning about ReSPECT. </a:t>
            </a:r>
          </a:p>
          <a:p>
            <a:pPr>
              <a:spcBef>
                <a:spcPts val="600"/>
              </a:spcBef>
            </a:pPr>
            <a:r>
              <a:rPr lang="en-GB" sz="2400" dirty="0"/>
              <a:t>They are intended for health and care professionals from various disciplines and specialties. </a:t>
            </a:r>
          </a:p>
          <a:p>
            <a:pPr>
              <a:spcBef>
                <a:spcPts val="600"/>
              </a:spcBef>
            </a:pPr>
            <a:r>
              <a:rPr lang="en-GB" sz="2400" dirty="0"/>
              <a:t>Whilst they are being made available in PowerPoint format, this is primarily for ease of display. </a:t>
            </a:r>
          </a:p>
          <a:p>
            <a:pPr>
              <a:spcBef>
                <a:spcPts val="600"/>
              </a:spcBef>
            </a:pPr>
            <a:r>
              <a:rPr lang="en-GB" sz="2400" dirty="0"/>
              <a:t>Questions can be transferred into the format most suitable for any teaching in which they are used. </a:t>
            </a:r>
          </a:p>
          <a:p>
            <a:pPr>
              <a:spcBef>
                <a:spcPts val="600"/>
              </a:spcBef>
            </a:pPr>
            <a:r>
              <a:rPr lang="en-GB" sz="2400" dirty="0"/>
              <a:t>This is </a:t>
            </a:r>
            <a:r>
              <a:rPr lang="en-GB" sz="2400" b="1" dirty="0"/>
              <a:t>not</a:t>
            </a:r>
            <a:r>
              <a:rPr lang="en-GB" sz="2400" dirty="0"/>
              <a:t> intended for use as a single run-through presentation. </a:t>
            </a:r>
          </a:p>
          <a:p>
            <a:pPr>
              <a:spcBef>
                <a:spcPts val="600"/>
              </a:spcBef>
            </a:pPr>
            <a:r>
              <a:rPr lang="en-GB" sz="2400" dirty="0"/>
              <a:t>We recommend selection of individual questions to address specific learning points relevant to each teaching session and the learner group involved. </a:t>
            </a:r>
            <a:endParaRPr lang="en-US" sz="2400" dirty="0"/>
          </a:p>
        </p:txBody>
      </p:sp>
      <p:pic>
        <p:nvPicPr>
          <p:cNvPr id="4" name="Picture 2" descr="Description: Respect_bann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3477" y="420816"/>
            <a:ext cx="3797046" cy="1269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3541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929" y="2098218"/>
            <a:ext cx="7886700" cy="2615296"/>
          </a:xfrm>
        </p:spPr>
        <p:txBody>
          <a:bodyPr>
            <a:noAutofit/>
          </a:bodyPr>
          <a:lstStyle/>
          <a:p>
            <a:r>
              <a:rPr lang="en-GB" sz="3200" dirty="0">
                <a:solidFill>
                  <a:srgbClr val="C00000"/>
                </a:solidFill>
                <a:latin typeface="+mn-lt"/>
              </a:rPr>
              <a:t>You are called to a critically ill person and presented with a </a:t>
            </a:r>
            <a:r>
              <a:rPr lang="en-GB" sz="3200" b="1" dirty="0">
                <a:solidFill>
                  <a:srgbClr val="7030A0"/>
                </a:solidFill>
                <a:latin typeface="+mn-lt"/>
              </a:rPr>
              <a:t>ReSPECT</a:t>
            </a:r>
            <a:r>
              <a:rPr lang="en-GB" sz="3200" b="1" dirty="0">
                <a:solidFill>
                  <a:srgbClr val="C00000"/>
                </a:solidFill>
                <a:latin typeface="+mn-lt"/>
              </a:rPr>
              <a:t> </a:t>
            </a:r>
            <a:r>
              <a:rPr lang="en-GB" sz="3200" dirty="0">
                <a:solidFill>
                  <a:srgbClr val="C00000"/>
                </a:solidFill>
                <a:latin typeface="+mn-lt"/>
              </a:rPr>
              <a:t>form, but it’s a photocopy. You must decide whether it is valid.</a:t>
            </a:r>
            <a:endParaRPr lang="en-US" sz="3200" dirty="0">
              <a:solidFill>
                <a:srgbClr val="C00000"/>
              </a:solidFill>
              <a:latin typeface="+mn-lt"/>
            </a:endParaRPr>
          </a:p>
        </p:txBody>
      </p:sp>
      <p:sp>
        <p:nvSpPr>
          <p:cNvPr id="3" name="TextBox 2"/>
          <p:cNvSpPr txBox="1"/>
          <p:nvPr/>
        </p:nvSpPr>
        <p:spPr>
          <a:xfrm>
            <a:off x="171938" y="164123"/>
            <a:ext cx="984739" cy="369332"/>
          </a:xfrm>
          <a:prstGeom prst="rect">
            <a:avLst/>
          </a:prstGeom>
          <a:noFill/>
        </p:spPr>
        <p:txBody>
          <a:bodyPr wrap="square" rtlCol="0">
            <a:spAutoFit/>
          </a:bodyPr>
          <a:lstStyle/>
          <a:p>
            <a:r>
              <a:rPr lang="en-GB" dirty="0"/>
              <a:t>MCQ 5</a:t>
            </a:r>
            <a:endParaRPr lang="en-US" dirty="0"/>
          </a:p>
        </p:txBody>
      </p:sp>
    </p:spTree>
    <p:extLst>
      <p:ext uri="{BB962C8B-B14F-4D97-AF65-F5344CB8AC3E}">
        <p14:creationId xmlns:p14="http://schemas.microsoft.com/office/powerpoint/2010/main" val="3590492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35191" y="973748"/>
            <a:ext cx="7886700" cy="1495520"/>
          </a:xfrm>
        </p:spPr>
        <p:txBody>
          <a:bodyPr>
            <a:normAutofit fontScale="90000"/>
          </a:bodyPr>
          <a:lstStyle/>
          <a:p>
            <a:pPr algn="ctr"/>
            <a:r>
              <a:rPr lang="en-GB" sz="4000" b="1" dirty="0"/>
              <a:t>What do you need to do to enable you to make the right decisions for your patient?</a:t>
            </a:r>
            <a:br>
              <a:rPr lang="en-GB" b="1" dirty="0"/>
            </a:br>
            <a:br>
              <a:rPr lang="en-US" b="1" dirty="0"/>
            </a:br>
            <a:endParaRPr lang="en-US" dirty="0"/>
          </a:p>
        </p:txBody>
      </p:sp>
      <p:sp>
        <p:nvSpPr>
          <p:cNvPr id="3" name="Content Placeholder 2"/>
          <p:cNvSpPr>
            <a:spLocks noGrp="1"/>
          </p:cNvSpPr>
          <p:nvPr>
            <p:ph idx="1"/>
          </p:nvPr>
        </p:nvSpPr>
        <p:spPr>
          <a:xfrm>
            <a:off x="341178" y="2100979"/>
            <a:ext cx="7886700" cy="4495763"/>
          </a:xfrm>
        </p:spPr>
        <p:txBody>
          <a:bodyPr>
            <a:normAutofit/>
          </a:bodyPr>
          <a:lstStyle/>
          <a:p>
            <a:pPr marL="385763" indent="-385763">
              <a:buFont typeface="+mj-lt"/>
              <a:buAutoNum type="arabicPeriod"/>
            </a:pPr>
            <a:r>
              <a:rPr lang="en-GB" dirty="0"/>
              <a:t> Refuse to look at the form because it’s a 	photocopy	</a:t>
            </a:r>
          </a:p>
          <a:p>
            <a:pPr marL="0" indent="0">
              <a:buNone/>
            </a:pPr>
            <a:r>
              <a:rPr lang="en-GB" sz="800" dirty="0"/>
              <a:t>                   			</a:t>
            </a:r>
          </a:p>
          <a:p>
            <a:pPr marL="0" indent="0">
              <a:buNone/>
            </a:pPr>
            <a:r>
              <a:rPr lang="en-GB" dirty="0"/>
              <a:t>2.   Look at the contents of the form but overrule 	them because it’s a photocopy		</a:t>
            </a:r>
          </a:p>
          <a:p>
            <a:pPr marL="0" indent="0">
              <a:spcBef>
                <a:spcPts val="0"/>
              </a:spcBef>
              <a:buNone/>
            </a:pPr>
            <a:r>
              <a:rPr lang="en-GB" sz="800" dirty="0"/>
              <a:t>		</a:t>
            </a:r>
            <a:endParaRPr lang="en-US" sz="800" dirty="0"/>
          </a:p>
          <a:p>
            <a:pPr marL="0" indent="0">
              <a:buNone/>
            </a:pPr>
            <a:r>
              <a:rPr lang="en-GB" dirty="0"/>
              <a:t>3.   Quickly ask when the photocopy was made and 	why 							</a:t>
            </a:r>
            <a:r>
              <a:rPr lang="en-GB" sz="800" dirty="0"/>
              <a:t>		</a:t>
            </a:r>
            <a:endParaRPr lang="en-US" sz="800" dirty="0"/>
          </a:p>
          <a:p>
            <a:pPr marL="385763" indent="-385763">
              <a:buAutoNum type="arabicPeriod" startAt="4"/>
            </a:pPr>
            <a:r>
              <a:rPr lang="en-GB" dirty="0"/>
              <a:t> Try to establish whether the photocopy contains 	the latest agreed recommendations	</a:t>
            </a:r>
            <a:endParaRPr lang="en-US" dirty="0"/>
          </a:p>
        </p:txBody>
      </p:sp>
      <p:sp>
        <p:nvSpPr>
          <p:cNvPr id="5" name="Rounded Rectangle 4"/>
          <p:cNvSpPr/>
          <p:nvPr/>
        </p:nvSpPr>
        <p:spPr>
          <a:xfrm>
            <a:off x="8227878" y="2534597"/>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227877" y="5631451"/>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8227877" y="4736454"/>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ounded Rectangle 7"/>
          <p:cNvSpPr/>
          <p:nvPr/>
        </p:nvSpPr>
        <p:spPr>
          <a:xfrm>
            <a:off x="8227876" y="3728199"/>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extBox 9"/>
          <p:cNvSpPr txBox="1"/>
          <p:nvPr/>
        </p:nvSpPr>
        <p:spPr>
          <a:xfrm>
            <a:off x="171938" y="164123"/>
            <a:ext cx="984739" cy="369332"/>
          </a:xfrm>
          <a:prstGeom prst="rect">
            <a:avLst/>
          </a:prstGeom>
          <a:noFill/>
        </p:spPr>
        <p:txBody>
          <a:bodyPr wrap="square" rtlCol="0">
            <a:spAutoFit/>
          </a:bodyPr>
          <a:lstStyle/>
          <a:p>
            <a:r>
              <a:rPr lang="en-GB" dirty="0"/>
              <a:t>MCQ 5</a:t>
            </a:r>
            <a:endParaRPr lang="en-US" dirty="0"/>
          </a:p>
        </p:txBody>
      </p:sp>
    </p:spTree>
    <p:extLst>
      <p:ext uri="{BB962C8B-B14F-4D97-AF65-F5344CB8AC3E}">
        <p14:creationId xmlns:p14="http://schemas.microsoft.com/office/powerpoint/2010/main" val="2234208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56228" y="873571"/>
            <a:ext cx="7886700" cy="1495520"/>
          </a:xfrm>
        </p:spPr>
        <p:txBody>
          <a:bodyPr>
            <a:normAutofit fontScale="90000"/>
          </a:bodyPr>
          <a:lstStyle/>
          <a:p>
            <a:r>
              <a:rPr lang="en-GB" b="1" dirty="0"/>
              <a:t>Answers</a:t>
            </a:r>
            <a:br>
              <a:rPr lang="en-GB" b="1" dirty="0"/>
            </a:br>
            <a:br>
              <a:rPr lang="en-US" b="1" dirty="0"/>
            </a:br>
            <a:r>
              <a:rPr lang="en-US" b="1" dirty="0"/>
              <a:t> </a:t>
            </a:r>
            <a:endParaRPr lang="en-US" dirty="0"/>
          </a:p>
        </p:txBody>
      </p:sp>
      <p:sp>
        <p:nvSpPr>
          <p:cNvPr id="3" name="Content Placeholder 2"/>
          <p:cNvSpPr>
            <a:spLocks noGrp="1"/>
          </p:cNvSpPr>
          <p:nvPr>
            <p:ph idx="1"/>
          </p:nvPr>
        </p:nvSpPr>
        <p:spPr>
          <a:xfrm>
            <a:off x="231671" y="1955439"/>
            <a:ext cx="8817429" cy="4528260"/>
          </a:xfrm>
        </p:spPr>
        <p:txBody>
          <a:bodyPr>
            <a:normAutofit lnSpcReduction="10000"/>
          </a:bodyPr>
          <a:lstStyle/>
          <a:p>
            <a:pPr marL="385763" indent="-385763">
              <a:buFont typeface="+mj-lt"/>
              <a:buAutoNum type="arabicPeriod"/>
            </a:pPr>
            <a:r>
              <a:rPr lang="en-GB" dirty="0"/>
              <a:t>Refuse to look at the form because it’s a photocopy     	</a:t>
            </a:r>
            <a:r>
              <a:rPr lang="en-GB" b="1" dirty="0">
                <a:solidFill>
                  <a:srgbClr val="FF0000"/>
                </a:solidFill>
              </a:rPr>
              <a:t>N</a:t>
            </a:r>
            <a:r>
              <a:rPr lang="en-GB" dirty="0"/>
              <a:t>	                   			</a:t>
            </a:r>
            <a:endParaRPr lang="en-US" dirty="0"/>
          </a:p>
          <a:p>
            <a:pPr marL="385763" indent="-385763">
              <a:buFont typeface="+mj-lt"/>
              <a:buAutoNum type="arabicPeriod"/>
            </a:pPr>
            <a:r>
              <a:rPr lang="en-GB" dirty="0"/>
              <a:t>Look at the contents of the form but overrule them </a:t>
            </a:r>
          </a:p>
          <a:p>
            <a:pPr marL="0" indent="0">
              <a:spcBef>
                <a:spcPts val="0"/>
              </a:spcBef>
              <a:buNone/>
            </a:pPr>
            <a:r>
              <a:rPr lang="en-GB" dirty="0"/>
              <a:t>	because it’s a photocopy					</a:t>
            </a:r>
            <a:r>
              <a:rPr lang="en-GB" b="1" dirty="0">
                <a:solidFill>
                  <a:srgbClr val="FF0000"/>
                </a:solidFill>
              </a:rPr>
              <a:t>N</a:t>
            </a:r>
          </a:p>
          <a:p>
            <a:pPr marL="0" indent="0">
              <a:spcBef>
                <a:spcPts val="0"/>
              </a:spcBef>
              <a:buNone/>
            </a:pPr>
            <a:r>
              <a:rPr lang="en-GB" dirty="0"/>
              <a:t>		</a:t>
            </a:r>
            <a:endParaRPr lang="en-US" dirty="0"/>
          </a:p>
          <a:p>
            <a:pPr marL="0" indent="0">
              <a:buNone/>
            </a:pPr>
            <a:r>
              <a:rPr lang="en-GB" dirty="0"/>
              <a:t>3.   Quickly ask when the photocopy was made and why	</a:t>
            </a:r>
            <a:r>
              <a:rPr lang="en-GB" b="1" dirty="0">
                <a:solidFill>
                  <a:srgbClr val="0000FF"/>
                </a:solidFill>
              </a:rPr>
              <a:t>Y</a:t>
            </a:r>
            <a:r>
              <a:rPr lang="en-GB" dirty="0"/>
              <a:t>										</a:t>
            </a:r>
            <a:endParaRPr lang="en-US" dirty="0"/>
          </a:p>
          <a:p>
            <a:pPr marL="385763" indent="-385763">
              <a:buAutoNum type="arabicPeriod" startAt="4"/>
            </a:pPr>
            <a:r>
              <a:rPr lang="en-GB" dirty="0"/>
              <a:t>Try to establish whether the photocopy contains the </a:t>
            </a:r>
          </a:p>
          <a:p>
            <a:pPr marL="0" indent="0">
              <a:spcBef>
                <a:spcPts val="0"/>
              </a:spcBef>
              <a:buNone/>
            </a:pPr>
            <a:r>
              <a:rPr lang="en-GB" dirty="0"/>
              <a:t>	latest agreed recommendations		           </a:t>
            </a:r>
            <a:r>
              <a:rPr lang="en-GB" b="1" dirty="0">
                <a:solidFill>
                  <a:srgbClr val="0000FF"/>
                </a:solidFill>
              </a:rPr>
              <a:t>Y</a:t>
            </a:r>
            <a:r>
              <a:rPr lang="en-GB" dirty="0"/>
              <a:t>	</a:t>
            </a:r>
            <a:endParaRPr lang="en-US" dirty="0"/>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5</a:t>
            </a:r>
            <a:endParaRPr lang="en-US" dirty="0"/>
          </a:p>
        </p:txBody>
      </p:sp>
    </p:spTree>
    <p:extLst>
      <p:ext uri="{BB962C8B-B14F-4D97-AF65-F5344CB8AC3E}">
        <p14:creationId xmlns:p14="http://schemas.microsoft.com/office/powerpoint/2010/main" val="3740046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287" y="669608"/>
            <a:ext cx="7886700" cy="994172"/>
          </a:xfrm>
        </p:spPr>
        <p:txBody>
          <a:bodyPr/>
          <a:lstStyle/>
          <a:p>
            <a:r>
              <a:rPr lang="en-GB" b="1" dirty="0">
                <a:solidFill>
                  <a:srgbClr val="0000FF"/>
                </a:solidFill>
              </a:rPr>
              <a:t>FEEDBACK:</a:t>
            </a:r>
            <a:endParaRPr lang="en-US" dirty="0"/>
          </a:p>
        </p:txBody>
      </p:sp>
      <p:sp>
        <p:nvSpPr>
          <p:cNvPr id="3" name="Content Placeholder 2"/>
          <p:cNvSpPr>
            <a:spLocks noGrp="1"/>
          </p:cNvSpPr>
          <p:nvPr>
            <p:ph idx="1"/>
          </p:nvPr>
        </p:nvSpPr>
        <p:spPr>
          <a:xfrm>
            <a:off x="410934" y="1799933"/>
            <a:ext cx="8319407" cy="4806913"/>
          </a:xfrm>
        </p:spPr>
        <p:txBody>
          <a:bodyPr>
            <a:normAutofit fontScale="85000" lnSpcReduction="20000"/>
          </a:bodyPr>
          <a:lstStyle/>
          <a:p>
            <a:pPr marL="257175" indent="-257175">
              <a:spcBef>
                <a:spcPts val="0"/>
              </a:spcBef>
              <a:buFont typeface="Symbol" panose="05050102010706020507" pitchFamily="18" charset="2"/>
              <a:buChar char=""/>
            </a:pPr>
            <a:r>
              <a:rPr lang="en-GB" dirty="0">
                <a:solidFill>
                  <a:srgbClr val="0000FF"/>
                </a:solidFill>
                <a:latin typeface="Calibri" panose="020F0502020204030204" pitchFamily="34" charset="0"/>
                <a:ea typeface="Calibri" panose="020F0502020204030204" pitchFamily="34" charset="0"/>
                <a:cs typeface="Times New Roman" panose="02020603050405020304" pitchFamily="18" charset="0"/>
              </a:rPr>
              <a:t>Your decisions must always be based on the best reliable information available to you. </a:t>
            </a:r>
          </a:p>
          <a:p>
            <a:pPr marL="257175" indent="-257175">
              <a:spcBef>
                <a:spcPts val="0"/>
              </a:spcBef>
              <a:buFont typeface="Symbol" panose="05050102010706020507" pitchFamily="18" charset="2"/>
              <a:buChar char=""/>
            </a:pPr>
            <a:endParaRPr lang="en-US" sz="9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dirty="0">
                <a:solidFill>
                  <a:srgbClr val="0000FF"/>
                </a:solidFill>
                <a:latin typeface="Calibri" panose="020F0502020204030204" pitchFamily="34" charset="0"/>
                <a:ea typeface="Calibri" panose="020F0502020204030204" pitchFamily="34" charset="0"/>
                <a:cs typeface="Times New Roman" panose="02020603050405020304" pitchFamily="18" charset="0"/>
              </a:rPr>
              <a:t>Bear in mind that the photocopy is almost certainly being shown to you in good faith and may have been created for good reason, or by someone who wasn’t aware that use of photocopies is not recommended.  </a:t>
            </a:r>
          </a:p>
          <a:p>
            <a:pPr marL="257175" indent="-257175">
              <a:spcBef>
                <a:spcPts val="0"/>
              </a:spcBef>
              <a:buFont typeface="Symbol" panose="05050102010706020507" pitchFamily="18" charset="2"/>
              <a:buChar char=""/>
            </a:pPr>
            <a:endParaRPr lang="en-US" sz="9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dirty="0">
                <a:solidFill>
                  <a:srgbClr val="0000FF"/>
                </a:solidFill>
                <a:latin typeface="Calibri" panose="020F0502020204030204" pitchFamily="34" charset="0"/>
                <a:ea typeface="Calibri" panose="020F0502020204030204" pitchFamily="34" charset="0"/>
                <a:cs typeface="Times New Roman" panose="02020603050405020304" pitchFamily="18" charset="0"/>
              </a:rPr>
              <a:t>To help you to make the best possible immediate decisions, quickly try to find out why this is a photocopy and not the original, and when and where it was created.</a:t>
            </a:r>
          </a:p>
          <a:p>
            <a:pPr marL="257175" indent="-257175">
              <a:spcBef>
                <a:spcPts val="0"/>
              </a:spcBef>
              <a:buFont typeface="Symbol" panose="05050102010706020507" pitchFamily="18" charset="2"/>
              <a:buChar char=""/>
            </a:pPr>
            <a:endParaRPr lang="en-US" sz="9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dirty="0">
                <a:solidFill>
                  <a:srgbClr val="0000FF"/>
                </a:solidFill>
                <a:latin typeface="Calibri" panose="020F0502020204030204" pitchFamily="34" charset="0"/>
                <a:ea typeface="Calibri" panose="020F0502020204030204" pitchFamily="34" charset="0"/>
                <a:cs typeface="Times New Roman" panose="02020603050405020304" pitchFamily="18" charset="0"/>
              </a:rPr>
              <a:t>Try to make sure that there is no likelihood that the recommendations on the photocopy have been changed.</a:t>
            </a:r>
          </a:p>
          <a:p>
            <a:pPr marL="257175" indent="-257175">
              <a:spcBef>
                <a:spcPts val="0"/>
              </a:spcBef>
              <a:buFont typeface="Symbol" panose="05050102010706020507" pitchFamily="18" charset="2"/>
              <a:buChar char=""/>
            </a:pPr>
            <a:endParaRPr lang="en-US" sz="975"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dirty="0">
                <a:solidFill>
                  <a:srgbClr val="0000FF"/>
                </a:solidFill>
                <a:latin typeface="Calibri" panose="020F0502020204030204" pitchFamily="34" charset="0"/>
                <a:ea typeface="Calibri" panose="020F0502020204030204" pitchFamily="34" charset="0"/>
                <a:cs typeface="Times New Roman" panose="02020603050405020304" pitchFamily="18" charset="0"/>
              </a:rPr>
              <a:t>If there is no realistic possibility that the photocopy does not contain the same recommendations as the current original version, it would be reasonable to read it and use it to inform your decisions.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5</a:t>
            </a:r>
            <a:endParaRPr lang="en-US" dirty="0"/>
          </a:p>
        </p:txBody>
      </p:sp>
    </p:spTree>
    <p:extLst>
      <p:ext uri="{BB962C8B-B14F-4D97-AF65-F5344CB8AC3E}">
        <p14:creationId xmlns:p14="http://schemas.microsoft.com/office/powerpoint/2010/main" val="1319716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701" y="596995"/>
            <a:ext cx="7886700" cy="5762241"/>
          </a:xfrm>
        </p:spPr>
        <p:txBody>
          <a:bodyPr>
            <a:normAutofit fontScale="92500" lnSpcReduction="10000"/>
          </a:bodyPr>
          <a:lstStyle/>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Your patient, Mr JB, is 87. He lives alone.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His wife died 5 years ago. His son lives in Australia and visits him annually. His daughter lives 6 miles from him, and sees him at least once a week. He has 5 grandchildren, 3 in Australia, 2 in the UK. </a:t>
            </a:r>
            <a:endParaRPr lang="en-US"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He does his own shopping, housework and cooking.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He has maintained good health in general. Six years ago he had a successful hip replacement. He has had 3 basal cell carcinomas removed from his scalp and face in the past 7 years.</a:t>
            </a:r>
            <a:endParaRPr lang="en-US"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He asks you to complete a </a:t>
            </a:r>
            <a:r>
              <a:rPr lang="en-GB"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ReSPECT</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form for him, as he has decided that he would not want CPR or artificial organ support. </a:t>
            </a:r>
            <a:endParaRPr lang="en-US"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6</a:t>
            </a:r>
            <a:endParaRPr lang="en-US" dirty="0"/>
          </a:p>
        </p:txBody>
      </p:sp>
    </p:spTree>
    <p:extLst>
      <p:ext uri="{BB962C8B-B14F-4D97-AF65-F5344CB8AC3E}">
        <p14:creationId xmlns:p14="http://schemas.microsoft.com/office/powerpoint/2010/main" val="1823800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28650" y="1364266"/>
            <a:ext cx="7886700" cy="1495520"/>
          </a:xfrm>
        </p:spPr>
        <p:txBody>
          <a:bodyPr>
            <a:normAutofit fontScale="90000"/>
          </a:bodyPr>
          <a:lstStyle/>
          <a:p>
            <a:pPr algn="ctr"/>
            <a:r>
              <a:rPr lang="en-GB" b="1" dirty="0"/>
              <a:t>Which of the following apply?</a:t>
            </a:r>
            <a:br>
              <a:rPr lang="en-GB" b="1" dirty="0"/>
            </a:br>
            <a:br>
              <a:rPr lang="en-US" b="1" dirty="0"/>
            </a:br>
            <a:endParaRPr lang="en-US" dirty="0"/>
          </a:p>
        </p:txBody>
      </p:sp>
      <p:sp>
        <p:nvSpPr>
          <p:cNvPr id="3" name="Content Placeholder 2"/>
          <p:cNvSpPr>
            <a:spLocks noGrp="1"/>
          </p:cNvSpPr>
          <p:nvPr>
            <p:ph idx="1"/>
          </p:nvPr>
        </p:nvSpPr>
        <p:spPr>
          <a:xfrm>
            <a:off x="622109" y="2444036"/>
            <a:ext cx="7886700" cy="3263504"/>
          </a:xfrm>
        </p:spPr>
        <p:txBody>
          <a:bodyPr>
            <a:normAutofit fontScale="85000" lnSpcReduction="20000"/>
          </a:bodyPr>
          <a:lstStyle/>
          <a:p>
            <a:pPr marL="385763" indent="-385763">
              <a:buFont typeface="+mj-lt"/>
              <a:buAutoNum type="arabicPeriod"/>
            </a:pPr>
            <a:r>
              <a:rPr lang="en-GB" dirty="0"/>
              <a:t>You should tell him that he’s too well to need a </a:t>
            </a:r>
          </a:p>
          <a:p>
            <a:pPr marL="0" indent="0">
              <a:spcBef>
                <a:spcPts val="0"/>
              </a:spcBef>
              <a:buNone/>
            </a:pPr>
            <a:r>
              <a:rPr lang="en-GB" dirty="0"/>
              <a:t>	</a:t>
            </a:r>
            <a:r>
              <a:rPr lang="en-GB" b="1" dirty="0">
                <a:solidFill>
                  <a:srgbClr val="7030A0"/>
                </a:solidFill>
              </a:rPr>
              <a:t>ReSPECT</a:t>
            </a:r>
            <a:r>
              <a:rPr lang="en-GB" dirty="0"/>
              <a:t> form</a:t>
            </a:r>
          </a:p>
          <a:p>
            <a:pPr marL="0" indent="0">
              <a:buNone/>
            </a:pPr>
            <a:endParaRPr lang="en-GB" dirty="0"/>
          </a:p>
          <a:p>
            <a:pPr marL="385763" indent="-385763">
              <a:buAutoNum type="arabicPeriod" startAt="2"/>
            </a:pPr>
            <a:r>
              <a:rPr lang="en-GB" dirty="0"/>
              <a:t>You should tell him to come back when he’s discussed </a:t>
            </a:r>
          </a:p>
          <a:p>
            <a:pPr marL="0" indent="0">
              <a:spcBef>
                <a:spcPts val="0"/>
              </a:spcBef>
              <a:buNone/>
            </a:pPr>
            <a:r>
              <a:rPr lang="en-GB" dirty="0"/>
              <a:t>	this with his son and daughter		</a:t>
            </a:r>
          </a:p>
          <a:p>
            <a:pPr marL="0" indent="0">
              <a:spcBef>
                <a:spcPts val="0"/>
              </a:spcBef>
              <a:buNone/>
            </a:pPr>
            <a:r>
              <a:rPr lang="en-GB" dirty="0"/>
              <a:t>		</a:t>
            </a:r>
            <a:endParaRPr lang="en-US" dirty="0"/>
          </a:p>
          <a:p>
            <a:pPr marL="0" indent="0">
              <a:buNone/>
            </a:pPr>
            <a:r>
              <a:rPr lang="en-GB" dirty="0"/>
              <a:t>3.  You should explore why he has reached this decision									</a:t>
            </a:r>
            <a:endParaRPr lang="en-US" dirty="0"/>
          </a:p>
          <a:p>
            <a:pPr marL="385763" indent="-385763">
              <a:buAutoNum type="arabicPeriod" startAt="4"/>
            </a:pPr>
            <a:r>
              <a:rPr lang="en-GB" dirty="0"/>
              <a:t>You should carry out a formal assessment of his capacity	</a:t>
            </a:r>
            <a:endParaRPr lang="en-US" dirty="0"/>
          </a:p>
        </p:txBody>
      </p:sp>
      <p:sp>
        <p:nvSpPr>
          <p:cNvPr id="5" name="Rounded Rectangle 4"/>
          <p:cNvSpPr/>
          <p:nvPr/>
        </p:nvSpPr>
        <p:spPr>
          <a:xfrm>
            <a:off x="8227878" y="2637777"/>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227878" y="5063458"/>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8227878" y="4419376"/>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ounded Rectangle 7"/>
          <p:cNvSpPr/>
          <p:nvPr/>
        </p:nvSpPr>
        <p:spPr>
          <a:xfrm>
            <a:off x="8221337" y="3724023"/>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extBox 9"/>
          <p:cNvSpPr txBox="1"/>
          <p:nvPr/>
        </p:nvSpPr>
        <p:spPr>
          <a:xfrm>
            <a:off x="171938" y="164123"/>
            <a:ext cx="984739" cy="369332"/>
          </a:xfrm>
          <a:prstGeom prst="rect">
            <a:avLst/>
          </a:prstGeom>
          <a:noFill/>
        </p:spPr>
        <p:txBody>
          <a:bodyPr wrap="square" rtlCol="0">
            <a:spAutoFit/>
          </a:bodyPr>
          <a:lstStyle/>
          <a:p>
            <a:r>
              <a:rPr lang="en-GB" dirty="0"/>
              <a:t>MCQ 6</a:t>
            </a:r>
            <a:endParaRPr lang="en-US" dirty="0"/>
          </a:p>
        </p:txBody>
      </p:sp>
    </p:spTree>
    <p:extLst>
      <p:ext uri="{BB962C8B-B14F-4D97-AF65-F5344CB8AC3E}">
        <p14:creationId xmlns:p14="http://schemas.microsoft.com/office/powerpoint/2010/main" val="12216072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22109" y="1727740"/>
            <a:ext cx="7886700" cy="638270"/>
          </a:xfrm>
        </p:spPr>
        <p:txBody>
          <a:bodyPr>
            <a:normAutofit fontScale="90000"/>
          </a:bodyPr>
          <a:lstStyle/>
          <a:p>
            <a:r>
              <a:rPr lang="en-GB" b="1" dirty="0"/>
              <a:t>Answers</a:t>
            </a:r>
            <a:br>
              <a:rPr lang="en-GB" b="1" dirty="0"/>
            </a:br>
            <a:br>
              <a:rPr lang="en-US" b="1" dirty="0"/>
            </a:br>
            <a:endParaRPr lang="en-US" dirty="0"/>
          </a:p>
        </p:txBody>
      </p:sp>
      <p:sp>
        <p:nvSpPr>
          <p:cNvPr id="3" name="Content Placeholder 2"/>
          <p:cNvSpPr>
            <a:spLocks noGrp="1"/>
          </p:cNvSpPr>
          <p:nvPr>
            <p:ph idx="1"/>
          </p:nvPr>
        </p:nvSpPr>
        <p:spPr>
          <a:xfrm>
            <a:off x="622109" y="2046874"/>
            <a:ext cx="7886700" cy="4220921"/>
          </a:xfrm>
        </p:spPr>
        <p:txBody>
          <a:bodyPr>
            <a:normAutofit fontScale="92500" lnSpcReduction="20000"/>
          </a:bodyPr>
          <a:lstStyle/>
          <a:p>
            <a:pPr marL="385763" indent="-385763">
              <a:buFont typeface="+mj-lt"/>
              <a:buAutoNum type="arabicPeriod"/>
            </a:pPr>
            <a:r>
              <a:rPr lang="en-GB" dirty="0"/>
              <a:t>You should tell him that he’s too well to need a 	</a:t>
            </a:r>
            <a:r>
              <a:rPr lang="en-GB" b="1" dirty="0">
                <a:solidFill>
                  <a:srgbClr val="7030A0"/>
                </a:solidFill>
              </a:rPr>
              <a:t>ReSPECT</a:t>
            </a:r>
            <a:r>
              <a:rPr lang="en-GB" dirty="0"/>
              <a:t> form					</a:t>
            </a:r>
            <a:r>
              <a:rPr lang="en-GB" b="1" dirty="0">
                <a:solidFill>
                  <a:srgbClr val="FF0000"/>
                </a:solidFill>
              </a:rPr>
              <a:t>N</a:t>
            </a:r>
          </a:p>
          <a:p>
            <a:pPr marL="0" indent="0">
              <a:buNone/>
            </a:pPr>
            <a:endParaRPr lang="en-GB" dirty="0"/>
          </a:p>
          <a:p>
            <a:pPr marL="385763" indent="-385763">
              <a:buAutoNum type="arabicPeriod" startAt="2"/>
            </a:pPr>
            <a:r>
              <a:rPr lang="en-GB" dirty="0"/>
              <a:t>You should tell him to come back when he’s </a:t>
            </a:r>
          </a:p>
          <a:p>
            <a:pPr marL="0" indent="0">
              <a:spcBef>
                <a:spcPts val="0"/>
              </a:spcBef>
              <a:buNone/>
            </a:pPr>
            <a:r>
              <a:rPr lang="en-GB" dirty="0"/>
              <a:t>	discussed this with his son and daughter	           	</a:t>
            </a:r>
            <a:r>
              <a:rPr lang="en-GB" b="1" dirty="0">
                <a:solidFill>
                  <a:srgbClr val="FF0000"/>
                </a:solidFill>
              </a:rPr>
              <a:t>N</a:t>
            </a:r>
            <a:r>
              <a:rPr lang="en-GB" dirty="0"/>
              <a:t>			</a:t>
            </a:r>
            <a:endParaRPr lang="en-US" dirty="0"/>
          </a:p>
          <a:p>
            <a:pPr marL="0" indent="0">
              <a:buNone/>
            </a:pPr>
            <a:r>
              <a:rPr lang="en-GB" dirty="0"/>
              <a:t>3.  You should explore why he has reached </a:t>
            </a:r>
          </a:p>
          <a:p>
            <a:pPr marL="0" indent="0">
              <a:spcBef>
                <a:spcPts val="0"/>
              </a:spcBef>
              <a:buNone/>
            </a:pPr>
            <a:r>
              <a:rPr lang="en-GB" dirty="0"/>
              <a:t>	this decision		          				</a:t>
            </a:r>
            <a:r>
              <a:rPr lang="en-GB" b="1" dirty="0">
                <a:solidFill>
                  <a:srgbClr val="0000FF"/>
                </a:solidFill>
              </a:rPr>
              <a:t>Y</a:t>
            </a:r>
            <a:r>
              <a:rPr lang="en-GB" dirty="0"/>
              <a:t>							</a:t>
            </a:r>
          </a:p>
          <a:p>
            <a:pPr marL="0" indent="0">
              <a:spcBef>
                <a:spcPts val="0"/>
              </a:spcBef>
              <a:buNone/>
            </a:pPr>
            <a:r>
              <a:rPr lang="en-GB" dirty="0"/>
              <a:t>4.  You should carry out a formal assessment of his 	capacity	           					</a:t>
            </a:r>
            <a:r>
              <a:rPr lang="en-GB" b="1" dirty="0">
                <a:solidFill>
                  <a:srgbClr val="FF0000"/>
                </a:solidFill>
              </a:rPr>
              <a:t>N</a:t>
            </a:r>
            <a:r>
              <a:rPr lang="en-GB" dirty="0"/>
              <a:t>	</a:t>
            </a:r>
            <a:endParaRPr lang="en-US" dirty="0"/>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6</a:t>
            </a:r>
            <a:endParaRPr lang="en-US" dirty="0"/>
          </a:p>
        </p:txBody>
      </p:sp>
    </p:spTree>
    <p:extLst>
      <p:ext uri="{BB962C8B-B14F-4D97-AF65-F5344CB8AC3E}">
        <p14:creationId xmlns:p14="http://schemas.microsoft.com/office/powerpoint/2010/main" val="4132131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433" y="684871"/>
            <a:ext cx="7886700" cy="994172"/>
          </a:xfrm>
        </p:spPr>
        <p:txBody>
          <a:bodyPr/>
          <a:lstStyle/>
          <a:p>
            <a:r>
              <a:rPr lang="en-GB" b="1" dirty="0">
                <a:solidFill>
                  <a:srgbClr val="0000FF"/>
                </a:solidFill>
              </a:rPr>
              <a:t>FEEDBACK:</a:t>
            </a:r>
            <a:endParaRPr lang="en-US" dirty="0"/>
          </a:p>
        </p:txBody>
      </p:sp>
      <p:sp>
        <p:nvSpPr>
          <p:cNvPr id="3" name="Content Placeholder 2"/>
          <p:cNvSpPr>
            <a:spLocks noGrp="1"/>
          </p:cNvSpPr>
          <p:nvPr>
            <p:ph idx="1"/>
          </p:nvPr>
        </p:nvSpPr>
        <p:spPr>
          <a:xfrm>
            <a:off x="387581" y="1830459"/>
            <a:ext cx="8224404" cy="4850059"/>
          </a:xfrm>
        </p:spPr>
        <p:txBody>
          <a:bodyPr>
            <a:normAutofit fontScale="92500" lnSpcReduction="10000"/>
          </a:bodyPr>
          <a:lstStyle/>
          <a:p>
            <a:pPr lvl="0"/>
            <a:r>
              <a:rPr lang="en-GB" dirty="0">
                <a:solidFill>
                  <a:srgbClr val="0000FF"/>
                </a:solidFill>
              </a:rPr>
              <a:t>We should be encouraging and helping people to make plans for their future care and treatment, so it’s important to support and not dismiss his request. </a:t>
            </a:r>
            <a:endParaRPr lang="en-US" dirty="0">
              <a:solidFill>
                <a:srgbClr val="0000FF"/>
              </a:solidFill>
            </a:endParaRPr>
          </a:p>
          <a:p>
            <a:pPr lvl="0"/>
            <a:r>
              <a:rPr lang="en-GB" dirty="0">
                <a:solidFill>
                  <a:srgbClr val="0000FF"/>
                </a:solidFill>
              </a:rPr>
              <a:t>Whether he wants to discuss it with his son or daughter is his choice, so can be explored during further discussion.</a:t>
            </a:r>
            <a:endParaRPr lang="en-US" dirty="0">
              <a:solidFill>
                <a:srgbClr val="0000FF"/>
              </a:solidFill>
            </a:endParaRPr>
          </a:p>
          <a:p>
            <a:pPr lvl="0"/>
            <a:r>
              <a:rPr lang="en-GB" dirty="0">
                <a:solidFill>
                  <a:srgbClr val="0000FF"/>
                </a:solidFill>
              </a:rPr>
              <a:t>You may want to consider whether there is any underlying trigger for his request (such as depression) or whether – more likely – his request is reasonable and appropriate.</a:t>
            </a:r>
            <a:endParaRPr lang="en-US" dirty="0">
              <a:solidFill>
                <a:srgbClr val="0000FF"/>
              </a:solidFill>
            </a:endParaRPr>
          </a:p>
          <a:p>
            <a:pPr lvl="0"/>
            <a:r>
              <a:rPr lang="en-GB" dirty="0">
                <a:solidFill>
                  <a:srgbClr val="0000FF"/>
                </a:solidFill>
              </a:rPr>
              <a:t>Capacity law requires you to assume that a person has capacity for a specific decision, unless you have reason to suspect a disturbance of mind or brain that impairs that capacity. In the absence of any such suspicion, formal capacity assessment is not needed.</a:t>
            </a:r>
            <a:endParaRPr lang="en-US" dirty="0">
              <a:solidFill>
                <a:srgbClr val="0000FF"/>
              </a:solidFill>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6</a:t>
            </a:r>
            <a:endParaRPr lang="en-US" dirty="0"/>
          </a:p>
        </p:txBody>
      </p:sp>
    </p:spTree>
    <p:extLst>
      <p:ext uri="{BB962C8B-B14F-4D97-AF65-F5344CB8AC3E}">
        <p14:creationId xmlns:p14="http://schemas.microsoft.com/office/powerpoint/2010/main" val="4030419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502" y="816820"/>
            <a:ext cx="7886700" cy="5860867"/>
          </a:xfrm>
        </p:spPr>
        <p:txBody>
          <a:bodyPr>
            <a:normAutofit fontScale="85000" lnSpcReduction="20000"/>
          </a:bodyPr>
          <a:lstStyle/>
          <a:p>
            <a:pPr marL="0" indent="0">
              <a:spcBef>
                <a:spcPts val="1800"/>
              </a:spcBef>
              <a:buNone/>
            </a:pPr>
            <a:r>
              <a:rPr lang="en-US" sz="3400" dirty="0">
                <a:solidFill>
                  <a:srgbClr val="C00000"/>
                </a:solidFill>
              </a:rPr>
              <a:t>You attend a residential care home, after a 999</a:t>
            </a:r>
            <a:r>
              <a:rPr lang="en-GB" sz="3400" dirty="0">
                <a:solidFill>
                  <a:srgbClr val="C00000"/>
                </a:solidFill>
              </a:rPr>
              <a:t> call by the carer in charge. </a:t>
            </a:r>
            <a:r>
              <a:rPr lang="en-US" sz="3400" dirty="0">
                <a:solidFill>
                  <a:srgbClr val="C00000"/>
                </a:solidFill>
              </a:rPr>
              <a:t>Mrs MB</a:t>
            </a:r>
            <a:r>
              <a:rPr lang="en-GB" sz="3400" dirty="0">
                <a:solidFill>
                  <a:srgbClr val="C00000"/>
                </a:solidFill>
              </a:rPr>
              <a:t> has acute abdominal pain. Your clinical assessment suggests sepsis. </a:t>
            </a:r>
            <a:r>
              <a:rPr lang="en-US" sz="3400" dirty="0">
                <a:solidFill>
                  <a:srgbClr val="C00000"/>
                </a:solidFill>
              </a:rPr>
              <a:t>She has vascular dementia, has been in the care home for 2 years and has a </a:t>
            </a:r>
            <a:r>
              <a:rPr lang="en-GB" sz="3400" b="1" dirty="0">
                <a:solidFill>
                  <a:srgbClr val="7030A0"/>
                </a:solidFill>
                <a:ea typeface="Calibri" panose="020F0502020204030204" pitchFamily="34" charset="0"/>
                <a:cs typeface="Times New Roman" panose="02020603050405020304" pitchFamily="18" charset="0"/>
              </a:rPr>
              <a:t>ReSPECT</a:t>
            </a:r>
            <a:r>
              <a:rPr lang="en-US" sz="3400" dirty="0">
                <a:solidFill>
                  <a:srgbClr val="FF0000"/>
                </a:solidFill>
              </a:rPr>
              <a:t> </a:t>
            </a:r>
            <a:r>
              <a:rPr lang="en-US" sz="3400" dirty="0">
                <a:solidFill>
                  <a:srgbClr val="C00000"/>
                </a:solidFill>
              </a:rPr>
              <a:t>form.</a:t>
            </a:r>
          </a:p>
          <a:p>
            <a:pPr marL="0" indent="0">
              <a:spcBef>
                <a:spcPts val="1800"/>
              </a:spcBef>
              <a:buNone/>
            </a:pPr>
            <a:r>
              <a:rPr lang="en-US" sz="3400" dirty="0">
                <a:solidFill>
                  <a:srgbClr val="C00000"/>
                </a:solidFill>
              </a:rPr>
              <a:t>On admission to the home, she was involved in agreeing this care plan, along with her daughter, but she since deteriorated and now struggles to communicate. She is confined to bed most days.</a:t>
            </a:r>
          </a:p>
          <a:p>
            <a:pPr marL="0" indent="0">
              <a:spcBef>
                <a:spcPts val="1800"/>
              </a:spcBef>
              <a:buNone/>
            </a:pPr>
            <a:r>
              <a:rPr lang="en-US" sz="3400" dirty="0">
                <a:solidFill>
                  <a:srgbClr val="C00000"/>
                </a:solidFill>
              </a:rPr>
              <a:t>The </a:t>
            </a:r>
            <a:r>
              <a:rPr lang="en-GB" sz="3400" b="1" dirty="0">
                <a:solidFill>
                  <a:srgbClr val="7030A0"/>
                </a:solidFill>
                <a:ea typeface="Calibri" panose="020F0502020204030204" pitchFamily="34" charset="0"/>
                <a:cs typeface="Times New Roman" panose="02020603050405020304" pitchFamily="18" charset="0"/>
              </a:rPr>
              <a:t>ReSPECT</a:t>
            </a:r>
            <a:r>
              <a:rPr lang="en-US" sz="3400" dirty="0">
                <a:solidFill>
                  <a:srgbClr val="FF0000"/>
                </a:solidFill>
              </a:rPr>
              <a:t> </a:t>
            </a:r>
            <a:r>
              <a:rPr lang="en-US" sz="3400" dirty="0">
                <a:solidFill>
                  <a:srgbClr val="C00000"/>
                </a:solidFill>
              </a:rPr>
              <a:t>form states that she and her family want her to remain in the care home and do not want her to be admitted to hospital with any major illness, unless she had a wound requiring closure or bony injury needing hospital treatment to make her more comfortable.  She does not want intravenous fluids, tube feeding, intensive care, ventilation, any invasive procedures or CPR.</a:t>
            </a:r>
          </a:p>
          <a:p>
            <a:pPr marL="0" indent="0">
              <a:spcBef>
                <a:spcPts val="0"/>
              </a:spcBef>
              <a:buNone/>
            </a:pPr>
            <a:endParaRPr lang="en-US" sz="1000" dirty="0">
              <a:solidFill>
                <a:srgbClr val="C00000"/>
              </a:solidFill>
            </a:endParaRPr>
          </a:p>
          <a:p>
            <a:pPr marL="0" indent="0">
              <a:buNone/>
            </a:pPr>
            <a:endParaRPr lang="en-GB" dirty="0"/>
          </a:p>
          <a:p>
            <a:pPr marL="0" indent="0">
              <a:buNone/>
            </a:pPr>
            <a:endParaRPr lang="en-GB" dirty="0"/>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7</a:t>
            </a:r>
            <a:endParaRPr lang="en-US" dirty="0"/>
          </a:p>
        </p:txBody>
      </p:sp>
    </p:spTree>
    <p:extLst>
      <p:ext uri="{BB962C8B-B14F-4D97-AF65-F5344CB8AC3E}">
        <p14:creationId xmlns:p14="http://schemas.microsoft.com/office/powerpoint/2010/main" val="4021196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64266"/>
            <a:ext cx="7886700" cy="994172"/>
          </a:xfrm>
        </p:spPr>
        <p:txBody>
          <a:bodyPr>
            <a:normAutofit fontScale="90000"/>
          </a:bodyPr>
          <a:lstStyle/>
          <a:p>
            <a:pPr algn="ctr"/>
            <a:r>
              <a:rPr lang="en-GB" b="1" dirty="0"/>
              <a:t>Which of the following should you do?</a:t>
            </a:r>
            <a:endParaRPr lang="en-US" dirty="0"/>
          </a:p>
        </p:txBody>
      </p:sp>
      <p:sp>
        <p:nvSpPr>
          <p:cNvPr id="3" name="Content Placeholder 2"/>
          <p:cNvSpPr>
            <a:spLocks noGrp="1"/>
          </p:cNvSpPr>
          <p:nvPr>
            <p:ph idx="1"/>
          </p:nvPr>
        </p:nvSpPr>
        <p:spPr>
          <a:xfrm>
            <a:off x="262185" y="2620615"/>
            <a:ext cx="7886700" cy="3263504"/>
          </a:xfrm>
        </p:spPr>
        <p:txBody>
          <a:bodyPr>
            <a:normAutofit fontScale="92500" lnSpcReduction="10000"/>
          </a:bodyPr>
          <a:lstStyle/>
          <a:p>
            <a:pPr marL="385763" indent="-385763">
              <a:buFont typeface="+mj-lt"/>
              <a:buAutoNum type="arabicPeriod"/>
            </a:pPr>
            <a:r>
              <a:rPr lang="en-GB" dirty="0"/>
              <a:t>Ignore the </a:t>
            </a:r>
            <a:r>
              <a:rPr lang="en-GB" b="1" dirty="0">
                <a:solidFill>
                  <a:srgbClr val="7030A0"/>
                </a:solidFill>
                <a:ea typeface="Calibri" panose="020F0502020204030204" pitchFamily="34" charset="0"/>
                <a:cs typeface="Times New Roman" panose="02020603050405020304" pitchFamily="18" charset="0"/>
              </a:rPr>
              <a:t>ReSPECT</a:t>
            </a:r>
            <a:r>
              <a:rPr lang="en-GB" dirty="0"/>
              <a:t> form and take her to hospital straight away</a:t>
            </a:r>
          </a:p>
          <a:p>
            <a:pPr marL="385763" indent="-385763">
              <a:buFont typeface="+mj-lt"/>
              <a:buAutoNum type="arabicPeriod"/>
            </a:pPr>
            <a:endParaRPr lang="en-GB" sz="750" b="1" dirty="0">
              <a:solidFill>
                <a:srgbClr val="7030A0"/>
              </a:solidFill>
            </a:endParaRPr>
          </a:p>
          <a:p>
            <a:pPr marL="385763" indent="-385763">
              <a:buAutoNum type="arabicPeriod" startAt="2"/>
            </a:pPr>
            <a:r>
              <a:rPr lang="en-GB" dirty="0"/>
              <a:t>Discuss pain management, comfort and treatment measures with the staff, GP/community nursing team</a:t>
            </a:r>
          </a:p>
          <a:p>
            <a:pPr marL="385763" indent="-385763">
              <a:buAutoNum type="arabicPeriod" startAt="2"/>
            </a:pPr>
            <a:endParaRPr lang="en-GB" sz="750" dirty="0"/>
          </a:p>
          <a:p>
            <a:pPr marL="385763" indent="-385763">
              <a:buAutoNum type="arabicPeriod" startAt="3"/>
            </a:pPr>
            <a:r>
              <a:rPr lang="en-GB" dirty="0"/>
              <a:t>Discuss her condition with the care home staff and </a:t>
            </a:r>
          </a:p>
          <a:p>
            <a:pPr marL="0" indent="0">
              <a:spcBef>
                <a:spcPts val="0"/>
              </a:spcBef>
              <a:buNone/>
            </a:pPr>
            <a:r>
              <a:rPr lang="en-GB" dirty="0"/>
              <a:t>     with the family if possible</a:t>
            </a:r>
          </a:p>
          <a:p>
            <a:pPr marL="0" indent="0">
              <a:spcBef>
                <a:spcPts val="0"/>
              </a:spcBef>
              <a:buNone/>
            </a:pPr>
            <a:r>
              <a:rPr lang="en-GB" sz="750" dirty="0"/>
              <a:t>	</a:t>
            </a:r>
          </a:p>
          <a:p>
            <a:pPr marL="0" indent="0">
              <a:buNone/>
            </a:pPr>
            <a:r>
              <a:rPr lang="en-GB" dirty="0"/>
              <a:t>4. Read the </a:t>
            </a:r>
            <a:r>
              <a:rPr lang="en-GB" b="1" dirty="0">
                <a:solidFill>
                  <a:srgbClr val="7030A0"/>
                </a:solidFill>
                <a:ea typeface="Calibri" panose="020F0502020204030204" pitchFamily="34" charset="0"/>
                <a:cs typeface="Times New Roman" panose="02020603050405020304" pitchFamily="18" charset="0"/>
              </a:rPr>
              <a:t>ReSPECT</a:t>
            </a:r>
            <a:r>
              <a:rPr lang="en-GB" dirty="0"/>
              <a:t> form carefully </a:t>
            </a:r>
            <a:endParaRPr lang="en-US" dirty="0"/>
          </a:p>
        </p:txBody>
      </p:sp>
      <p:sp>
        <p:nvSpPr>
          <p:cNvPr id="4" name="Rounded Rectangle 3"/>
          <p:cNvSpPr/>
          <p:nvPr/>
        </p:nvSpPr>
        <p:spPr>
          <a:xfrm>
            <a:off x="8001878" y="4872936"/>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endParaRPr>
          </a:p>
        </p:txBody>
      </p:sp>
      <p:sp>
        <p:nvSpPr>
          <p:cNvPr id="5" name="Rounded Rectangle 4"/>
          <p:cNvSpPr/>
          <p:nvPr/>
        </p:nvSpPr>
        <p:spPr>
          <a:xfrm>
            <a:off x="8001878" y="3934169"/>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endParaRPr>
          </a:p>
        </p:txBody>
      </p:sp>
      <p:sp>
        <p:nvSpPr>
          <p:cNvPr id="6" name="Rounded Rectangle 5"/>
          <p:cNvSpPr/>
          <p:nvPr/>
        </p:nvSpPr>
        <p:spPr>
          <a:xfrm>
            <a:off x="8001878" y="2863199"/>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endParaRPr>
          </a:p>
        </p:txBody>
      </p:sp>
      <p:sp>
        <p:nvSpPr>
          <p:cNvPr id="7" name="Rounded Rectangle 6"/>
          <p:cNvSpPr/>
          <p:nvPr/>
        </p:nvSpPr>
        <p:spPr>
          <a:xfrm>
            <a:off x="8001878" y="5469187"/>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endParaRPr>
          </a:p>
        </p:txBody>
      </p:sp>
      <p:sp>
        <p:nvSpPr>
          <p:cNvPr id="8" name="TextBox 7"/>
          <p:cNvSpPr txBox="1"/>
          <p:nvPr/>
        </p:nvSpPr>
        <p:spPr>
          <a:xfrm>
            <a:off x="171938" y="164123"/>
            <a:ext cx="984739" cy="369332"/>
          </a:xfrm>
          <a:prstGeom prst="rect">
            <a:avLst/>
          </a:prstGeom>
          <a:noFill/>
        </p:spPr>
        <p:txBody>
          <a:bodyPr wrap="square" rtlCol="0">
            <a:spAutoFit/>
          </a:bodyPr>
          <a:lstStyle/>
          <a:p>
            <a:r>
              <a:rPr lang="en-GB" dirty="0"/>
              <a:t>MCQ 7</a:t>
            </a:r>
            <a:endParaRPr lang="en-US" dirty="0"/>
          </a:p>
        </p:txBody>
      </p:sp>
    </p:spTree>
    <p:extLst>
      <p:ext uri="{BB962C8B-B14F-4D97-AF65-F5344CB8AC3E}">
        <p14:creationId xmlns:p14="http://schemas.microsoft.com/office/powerpoint/2010/main" val="2094941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706776"/>
            <a:ext cx="7886700" cy="2422178"/>
          </a:xfrm>
        </p:spPr>
        <p:txBody>
          <a:bodyPr>
            <a:normAutofit/>
          </a:bodyPr>
          <a:lstStyle/>
          <a:p>
            <a:pPr marL="0" indent="0" algn="ctr">
              <a:buNone/>
            </a:pPr>
            <a:r>
              <a:rPr lang="en-GB" sz="3200" dirty="0"/>
              <a:t>When using questions from this library, emphasise to learners that they should answer ‘YES’ or ‘NO’ to each of the choices offered, as more than one of the choices for each question may be correct. </a:t>
            </a:r>
            <a:endParaRPr lang="en-US" sz="3200" dirty="0"/>
          </a:p>
        </p:txBody>
      </p:sp>
      <p:pic>
        <p:nvPicPr>
          <p:cNvPr id="4" name="Picture 2" descr="Description: Respect_bann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3477" y="420816"/>
            <a:ext cx="3797046" cy="1269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5612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64266"/>
            <a:ext cx="7886700" cy="994172"/>
          </a:xfrm>
        </p:spPr>
        <p:txBody>
          <a:bodyPr>
            <a:normAutofit/>
          </a:bodyPr>
          <a:lstStyle/>
          <a:p>
            <a:r>
              <a:rPr lang="en-GB" b="1" dirty="0"/>
              <a:t>Answers</a:t>
            </a:r>
            <a:endParaRPr lang="en-US" dirty="0"/>
          </a:p>
        </p:txBody>
      </p:sp>
      <p:sp>
        <p:nvSpPr>
          <p:cNvPr id="3" name="Content Placeholder 2"/>
          <p:cNvSpPr>
            <a:spLocks noGrp="1"/>
          </p:cNvSpPr>
          <p:nvPr>
            <p:ph idx="1"/>
          </p:nvPr>
        </p:nvSpPr>
        <p:spPr>
          <a:xfrm>
            <a:off x="262184" y="2620615"/>
            <a:ext cx="8359301" cy="3263504"/>
          </a:xfrm>
        </p:spPr>
        <p:txBody>
          <a:bodyPr>
            <a:normAutofit fontScale="92500" lnSpcReduction="10000"/>
          </a:bodyPr>
          <a:lstStyle/>
          <a:p>
            <a:pPr marL="385763" indent="-385763">
              <a:buFont typeface="+mj-lt"/>
              <a:buAutoNum type="arabicPeriod"/>
            </a:pPr>
            <a:r>
              <a:rPr lang="en-GB" dirty="0"/>
              <a:t>Ignore the </a:t>
            </a:r>
            <a:r>
              <a:rPr lang="en-GB" b="1" dirty="0">
                <a:solidFill>
                  <a:srgbClr val="7030A0"/>
                </a:solidFill>
                <a:ea typeface="Calibri" panose="020F0502020204030204" pitchFamily="34" charset="0"/>
                <a:cs typeface="Times New Roman" panose="02020603050405020304" pitchFamily="18" charset="0"/>
              </a:rPr>
              <a:t>ReSPECT</a:t>
            </a:r>
            <a:r>
              <a:rPr lang="en-GB" dirty="0"/>
              <a:t> form and take her to hospital </a:t>
            </a:r>
          </a:p>
          <a:p>
            <a:pPr marL="0" indent="0">
              <a:spcBef>
                <a:spcPts val="0"/>
              </a:spcBef>
              <a:buNone/>
            </a:pPr>
            <a:r>
              <a:rPr lang="en-GB" dirty="0"/>
              <a:t>     straight away						      </a:t>
            </a:r>
            <a:r>
              <a:rPr lang="en-GB" b="1" dirty="0">
                <a:solidFill>
                  <a:srgbClr val="FF0000"/>
                </a:solidFill>
              </a:rPr>
              <a:t>N</a:t>
            </a:r>
            <a:endParaRPr lang="en-GB" dirty="0"/>
          </a:p>
          <a:p>
            <a:pPr marL="385763" indent="-385763">
              <a:buFont typeface="+mj-lt"/>
              <a:buAutoNum type="arabicPeriod"/>
            </a:pPr>
            <a:endParaRPr lang="en-GB" sz="750" b="1" dirty="0">
              <a:solidFill>
                <a:srgbClr val="7030A0"/>
              </a:solidFill>
            </a:endParaRPr>
          </a:p>
          <a:p>
            <a:pPr marL="385763" indent="-385763">
              <a:buAutoNum type="arabicPeriod" startAt="2"/>
            </a:pPr>
            <a:r>
              <a:rPr lang="en-GB" dirty="0"/>
              <a:t>Discuss pain management, comfort and treatment measures with the staff, GP/community nursing team    </a:t>
            </a:r>
            <a:r>
              <a:rPr lang="en-GB" b="1" dirty="0">
                <a:solidFill>
                  <a:srgbClr val="0000FF"/>
                </a:solidFill>
              </a:rPr>
              <a:t>Y</a:t>
            </a:r>
            <a:r>
              <a:rPr lang="en-GB" dirty="0"/>
              <a:t>   </a:t>
            </a:r>
          </a:p>
          <a:p>
            <a:pPr marL="385763" indent="-385763">
              <a:buAutoNum type="arabicPeriod" startAt="2"/>
            </a:pPr>
            <a:endParaRPr lang="en-GB" sz="750" dirty="0"/>
          </a:p>
          <a:p>
            <a:pPr marL="385763" indent="-385763">
              <a:buAutoNum type="arabicPeriod" startAt="3"/>
            </a:pPr>
            <a:r>
              <a:rPr lang="en-GB" dirty="0"/>
              <a:t>Discuss her condition with the care home staff and </a:t>
            </a:r>
          </a:p>
          <a:p>
            <a:pPr marL="0" indent="0">
              <a:spcBef>
                <a:spcPts val="0"/>
              </a:spcBef>
              <a:buNone/>
            </a:pPr>
            <a:r>
              <a:rPr lang="en-GB" dirty="0"/>
              <a:t>     with the family if possible				       </a:t>
            </a:r>
            <a:r>
              <a:rPr lang="en-GB" b="1" dirty="0">
                <a:solidFill>
                  <a:srgbClr val="0000FF"/>
                </a:solidFill>
              </a:rPr>
              <a:t>Y</a:t>
            </a:r>
            <a:endParaRPr lang="en-GB" dirty="0"/>
          </a:p>
          <a:p>
            <a:pPr marL="0" indent="0">
              <a:spcBef>
                <a:spcPts val="0"/>
              </a:spcBef>
              <a:buNone/>
            </a:pPr>
            <a:r>
              <a:rPr lang="en-GB" sz="750" dirty="0"/>
              <a:t>	</a:t>
            </a:r>
          </a:p>
          <a:p>
            <a:pPr marL="0" indent="0">
              <a:buNone/>
            </a:pPr>
            <a:r>
              <a:rPr lang="en-GB" dirty="0"/>
              <a:t>4. Read the </a:t>
            </a:r>
            <a:r>
              <a:rPr lang="en-GB" b="1" dirty="0">
                <a:solidFill>
                  <a:srgbClr val="7030A0"/>
                </a:solidFill>
                <a:ea typeface="Calibri" panose="020F0502020204030204" pitchFamily="34" charset="0"/>
                <a:cs typeface="Times New Roman" panose="02020603050405020304" pitchFamily="18" charset="0"/>
              </a:rPr>
              <a:t>ReSPECT</a:t>
            </a:r>
            <a:r>
              <a:rPr lang="en-GB" dirty="0"/>
              <a:t> form carefully    			</a:t>
            </a:r>
            <a:r>
              <a:rPr lang="en-GB" b="1" dirty="0">
                <a:solidFill>
                  <a:srgbClr val="0000FF"/>
                </a:solidFill>
              </a:rPr>
              <a:t>       Y</a:t>
            </a:r>
            <a:endParaRPr lang="en-US" dirty="0"/>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7</a:t>
            </a:r>
            <a:endParaRPr lang="en-US" dirty="0"/>
          </a:p>
        </p:txBody>
      </p:sp>
    </p:spTree>
    <p:extLst>
      <p:ext uri="{BB962C8B-B14F-4D97-AF65-F5344CB8AC3E}">
        <p14:creationId xmlns:p14="http://schemas.microsoft.com/office/powerpoint/2010/main" val="1978470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789" y="533455"/>
            <a:ext cx="7886700" cy="994172"/>
          </a:xfrm>
        </p:spPr>
        <p:txBody>
          <a:bodyPr/>
          <a:lstStyle/>
          <a:p>
            <a:r>
              <a:rPr lang="en-GB" b="1" dirty="0">
                <a:solidFill>
                  <a:srgbClr val="0000FF"/>
                </a:solidFill>
              </a:rPr>
              <a:t>FEEDBACK:</a:t>
            </a:r>
            <a:endParaRPr lang="en-US" dirty="0">
              <a:solidFill>
                <a:srgbClr val="0000FF"/>
              </a:solidFill>
            </a:endParaRPr>
          </a:p>
        </p:txBody>
      </p:sp>
      <p:sp>
        <p:nvSpPr>
          <p:cNvPr id="3" name="Content Placeholder 2"/>
          <p:cNvSpPr>
            <a:spLocks noGrp="1"/>
          </p:cNvSpPr>
          <p:nvPr>
            <p:ph idx="1"/>
          </p:nvPr>
        </p:nvSpPr>
        <p:spPr>
          <a:xfrm>
            <a:off x="190500" y="1593781"/>
            <a:ext cx="8763000" cy="5083628"/>
          </a:xfrm>
        </p:spPr>
        <p:txBody>
          <a:bodyPr>
            <a:noAutofit/>
          </a:bodyPr>
          <a:lstStyle/>
          <a:p>
            <a:pPr marL="257175" indent="-257175">
              <a:spcBef>
                <a:spcPts val="0"/>
              </a:spcBef>
              <a:buFont typeface="Symbol" panose="05050102010706020507" pitchFamily="18" charset="2"/>
              <a:buChar char=""/>
            </a:pPr>
            <a:r>
              <a:rPr lang="en-GB" sz="2000" dirty="0">
                <a:solidFill>
                  <a:srgbClr val="0000FF"/>
                </a:solidFill>
                <a:ea typeface="Calibri" panose="020F0502020204030204" pitchFamily="34" charset="0"/>
                <a:cs typeface="Times New Roman" panose="02020603050405020304" pitchFamily="18" charset="0"/>
              </a:rPr>
              <a:t>You would usually take a sepsis patient to hospital for treatment but the </a:t>
            </a:r>
            <a:r>
              <a:rPr lang="en-GB" sz="2000" b="1" dirty="0">
                <a:solidFill>
                  <a:srgbClr val="7030A0"/>
                </a:solidFill>
                <a:ea typeface="Calibri" panose="020F0502020204030204" pitchFamily="34" charset="0"/>
                <a:cs typeface="Times New Roman" panose="02020603050405020304" pitchFamily="18" charset="0"/>
              </a:rPr>
              <a:t>ReSPECT</a:t>
            </a:r>
            <a:r>
              <a:rPr lang="en-GB" sz="2000" dirty="0">
                <a:solidFill>
                  <a:srgbClr val="0000FF"/>
                </a:solidFill>
                <a:ea typeface="Calibri" panose="020F0502020204030204" pitchFamily="34" charset="0"/>
                <a:cs typeface="Times New Roman" panose="02020603050405020304" pitchFamily="18" charset="0"/>
              </a:rPr>
              <a:t> form documents clearly that this is not wanted by the patient and her family</a:t>
            </a:r>
          </a:p>
          <a:p>
            <a:pPr marL="257175" indent="-257175">
              <a:spcBef>
                <a:spcPts val="0"/>
              </a:spcBef>
              <a:buFont typeface="Symbol" panose="05050102010706020507" pitchFamily="18" charset="2"/>
              <a:buChar char=""/>
            </a:pPr>
            <a:endParaRPr lang="en-US"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A discussion with a GP and/or community nursing team should enable handover of care and an agreed plan for her care</a:t>
            </a:r>
          </a:p>
          <a:p>
            <a:pPr marL="0" indent="0">
              <a:spcBef>
                <a:spcPts val="0"/>
              </a:spcBef>
              <a:buNone/>
            </a:pPr>
            <a:endParaRPr lang="en-GB"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Ensuring that appropriate care and treatment, including pain management, are provided may need further discussions and referrals, as per local pathways in your area</a:t>
            </a:r>
          </a:p>
          <a:p>
            <a:pPr marL="257175" indent="-257175">
              <a:spcBef>
                <a:spcPts val="0"/>
              </a:spcBef>
              <a:buFont typeface="Symbol" panose="05050102010706020507" pitchFamily="18" charset="2"/>
              <a:buChar char=""/>
            </a:pPr>
            <a:endParaRPr lang="en-US"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Exploring the understanding of the condition and prognosis with care staff and family members will help</a:t>
            </a:r>
          </a:p>
          <a:p>
            <a:pPr marL="0" indent="0">
              <a:spcBef>
                <a:spcPts val="0"/>
              </a:spcBef>
              <a:buNone/>
            </a:pPr>
            <a:endParaRPr lang="en-US"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US"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Involvement of family members is an integral part of decision-making when a person no longer has capacity. The focus should be on delivering patient-centred care</a:t>
            </a:r>
          </a:p>
          <a:p>
            <a:pPr marL="257175" indent="-257175">
              <a:spcBef>
                <a:spcPts val="0"/>
              </a:spcBef>
              <a:buFont typeface="Symbol" panose="05050102010706020507" pitchFamily="18" charset="2"/>
              <a:buChar char=""/>
            </a:pPr>
            <a:endParaRPr lang="en-US"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US" sz="2000" dirty="0">
                <a:solidFill>
                  <a:srgbClr val="0000FF"/>
                </a:solidFill>
                <a:ea typeface="Calibri" panose="020F0502020204030204" pitchFamily="34" charset="0"/>
                <a:cs typeface="Times New Roman" panose="02020603050405020304" pitchFamily="18" charset="0"/>
              </a:rPr>
              <a:t>The </a:t>
            </a:r>
            <a:r>
              <a:rPr lang="en-GB" sz="2000" b="1" dirty="0">
                <a:solidFill>
                  <a:srgbClr val="7030A0"/>
                </a:solidFill>
                <a:ea typeface="Calibri" panose="020F0502020204030204" pitchFamily="34" charset="0"/>
                <a:cs typeface="Times New Roman" panose="02020603050405020304" pitchFamily="18" charset="0"/>
              </a:rPr>
              <a:t>ReSPECT</a:t>
            </a:r>
            <a:r>
              <a:rPr lang="en-US" sz="2000" dirty="0">
                <a:solidFill>
                  <a:srgbClr val="0000FF"/>
                </a:solidFill>
                <a:ea typeface="Calibri" panose="020F0502020204030204" pitchFamily="34" charset="0"/>
                <a:cs typeface="Times New Roman" panose="02020603050405020304" pitchFamily="18" charset="0"/>
              </a:rPr>
              <a:t> form should be read fully, not just the CPR decision</a:t>
            </a: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7</a:t>
            </a:r>
            <a:endParaRPr lang="en-US" dirty="0"/>
          </a:p>
        </p:txBody>
      </p:sp>
    </p:spTree>
    <p:extLst>
      <p:ext uri="{BB962C8B-B14F-4D97-AF65-F5344CB8AC3E}">
        <p14:creationId xmlns:p14="http://schemas.microsoft.com/office/powerpoint/2010/main" val="3921122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502" y="1176156"/>
            <a:ext cx="7886700" cy="4335182"/>
          </a:xfrm>
        </p:spPr>
        <p:txBody>
          <a:bodyPr>
            <a:normAutofit/>
          </a:bodyPr>
          <a:lstStyle/>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Ms PY, aged 42, is receiving palliative chemotherapy for advanced metastatic breast cancer. She is brought to the Emergency Department with probable massive pulmonary embolism.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She is tachypnoeic, hypoxic, hypotensive and drowsy. Her ECG shows sinus tachycardia and right heart strain. Her husband says that she only ever talked about fighting her disease and has not wanted to discuss CPR or other emergency treatments.</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8</a:t>
            </a:r>
            <a:endParaRPr lang="en-US" dirty="0"/>
          </a:p>
        </p:txBody>
      </p:sp>
    </p:spTree>
    <p:extLst>
      <p:ext uri="{BB962C8B-B14F-4D97-AF65-F5344CB8AC3E}">
        <p14:creationId xmlns:p14="http://schemas.microsoft.com/office/powerpoint/2010/main" val="399955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24" y="1088734"/>
            <a:ext cx="7886700" cy="994172"/>
          </a:xfrm>
        </p:spPr>
        <p:txBody>
          <a:bodyPr>
            <a:normAutofit fontScale="90000"/>
          </a:bodyPr>
          <a:lstStyle/>
          <a:p>
            <a:pPr algn="ctr"/>
            <a:r>
              <a:rPr lang="en-GB" b="1" dirty="0"/>
              <a:t>Which of the following are correct?</a:t>
            </a:r>
            <a:endParaRPr lang="en-US" dirty="0"/>
          </a:p>
        </p:txBody>
      </p:sp>
      <p:sp>
        <p:nvSpPr>
          <p:cNvPr id="3" name="Content Placeholder 2"/>
          <p:cNvSpPr>
            <a:spLocks noGrp="1"/>
          </p:cNvSpPr>
          <p:nvPr>
            <p:ph idx="1"/>
          </p:nvPr>
        </p:nvSpPr>
        <p:spPr>
          <a:xfrm>
            <a:off x="262184" y="2562426"/>
            <a:ext cx="7886700" cy="3263504"/>
          </a:xfrm>
        </p:spPr>
        <p:txBody>
          <a:bodyPr>
            <a:normAutofit fontScale="77500" lnSpcReduction="20000"/>
          </a:bodyPr>
          <a:lstStyle/>
          <a:p>
            <a:pPr marL="385763" indent="-385763">
              <a:buFont typeface="+mj-lt"/>
              <a:buAutoNum type="arabicPeriod"/>
            </a:pPr>
            <a:r>
              <a:rPr lang="en-GB" dirty="0"/>
              <a:t>A DNACPR decision should be recorded immediately as CPR will be futile</a:t>
            </a:r>
          </a:p>
          <a:p>
            <a:pPr marL="385763" indent="-385763">
              <a:buFont typeface="+mj-lt"/>
              <a:buAutoNum type="arabicPeriod"/>
            </a:pPr>
            <a:endParaRPr lang="en-GB" sz="750" b="1" dirty="0">
              <a:solidFill>
                <a:srgbClr val="7030A0"/>
              </a:solidFill>
            </a:endParaRPr>
          </a:p>
          <a:p>
            <a:pPr marL="385763" indent="-385763">
              <a:buAutoNum type="arabicPeriod" startAt="2"/>
            </a:pPr>
            <a:r>
              <a:rPr lang="en-GB" dirty="0"/>
              <a:t>She should not be considered for thrombolytic therapy as this will be futile</a:t>
            </a:r>
          </a:p>
          <a:p>
            <a:pPr marL="385763" indent="-385763">
              <a:buAutoNum type="arabicPeriod" startAt="2"/>
            </a:pPr>
            <a:endParaRPr lang="en-GB" sz="750" dirty="0"/>
          </a:p>
          <a:p>
            <a:pPr marL="385763" indent="-385763">
              <a:buAutoNum type="arabicPeriod" startAt="3"/>
            </a:pPr>
            <a:r>
              <a:rPr lang="en-GB" dirty="0"/>
              <a:t>A </a:t>
            </a:r>
            <a:r>
              <a:rPr lang="en-GB" b="1" dirty="0">
                <a:solidFill>
                  <a:srgbClr val="7030A0"/>
                </a:solidFill>
                <a:ea typeface="Calibri" panose="020F0502020204030204" pitchFamily="34" charset="0"/>
                <a:cs typeface="Times New Roman" panose="02020603050405020304" pitchFamily="18" charset="0"/>
              </a:rPr>
              <a:t>ReSPECT</a:t>
            </a:r>
            <a:r>
              <a:rPr lang="en-GB" dirty="0"/>
              <a:t> form can be completed without discussion with the patient if she lacks capacity to make decisions about her treatment</a:t>
            </a:r>
            <a:r>
              <a:rPr lang="en-GB" sz="750" dirty="0"/>
              <a:t>	</a:t>
            </a:r>
          </a:p>
          <a:p>
            <a:pPr marL="385763" indent="-385763">
              <a:buAutoNum type="arabicPeriod" startAt="3"/>
            </a:pPr>
            <a:endParaRPr lang="en-GB" sz="750" dirty="0"/>
          </a:p>
          <a:p>
            <a:pPr marL="0" indent="0">
              <a:buNone/>
            </a:pPr>
            <a:r>
              <a:rPr lang="en-GB" dirty="0"/>
              <a:t>4.   A </a:t>
            </a:r>
            <a:r>
              <a:rPr lang="en-GB" b="1" dirty="0">
                <a:solidFill>
                  <a:srgbClr val="7030A0"/>
                </a:solidFill>
                <a:ea typeface="Calibri" panose="020F0502020204030204" pitchFamily="34" charset="0"/>
                <a:cs typeface="Times New Roman" panose="02020603050405020304" pitchFamily="18" charset="0"/>
              </a:rPr>
              <a:t>ReSPECT</a:t>
            </a:r>
            <a:r>
              <a:rPr lang="en-GB" dirty="0"/>
              <a:t> form can be completed without discussion with her   </a:t>
            </a:r>
          </a:p>
          <a:p>
            <a:pPr marL="0" indent="0">
              <a:spcBef>
                <a:spcPts val="0"/>
              </a:spcBef>
              <a:buNone/>
            </a:pPr>
            <a:r>
              <a:rPr lang="en-GB" dirty="0"/>
              <a:t>      husband as he is not entitled to decide on her treatment</a:t>
            </a:r>
            <a:endParaRPr lang="en-US" dirty="0"/>
          </a:p>
        </p:txBody>
      </p:sp>
      <p:sp>
        <p:nvSpPr>
          <p:cNvPr id="4" name="Rounded Rectangle 3"/>
          <p:cNvSpPr/>
          <p:nvPr/>
        </p:nvSpPr>
        <p:spPr>
          <a:xfrm>
            <a:off x="8001879" y="4425182"/>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ounded Rectangle 4"/>
          <p:cNvSpPr/>
          <p:nvPr/>
        </p:nvSpPr>
        <p:spPr>
          <a:xfrm>
            <a:off x="8001878" y="3736408"/>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001878" y="2877329"/>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8001878" y="5351807"/>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p:cNvSpPr txBox="1"/>
          <p:nvPr/>
        </p:nvSpPr>
        <p:spPr>
          <a:xfrm>
            <a:off x="171938" y="164123"/>
            <a:ext cx="984739" cy="369332"/>
          </a:xfrm>
          <a:prstGeom prst="rect">
            <a:avLst/>
          </a:prstGeom>
          <a:noFill/>
        </p:spPr>
        <p:txBody>
          <a:bodyPr wrap="square" rtlCol="0">
            <a:spAutoFit/>
          </a:bodyPr>
          <a:lstStyle/>
          <a:p>
            <a:r>
              <a:rPr lang="en-GB" dirty="0"/>
              <a:t>MCQ 8</a:t>
            </a:r>
            <a:endParaRPr lang="en-US" dirty="0"/>
          </a:p>
        </p:txBody>
      </p:sp>
    </p:spTree>
    <p:extLst>
      <p:ext uri="{BB962C8B-B14F-4D97-AF65-F5344CB8AC3E}">
        <p14:creationId xmlns:p14="http://schemas.microsoft.com/office/powerpoint/2010/main" val="36048399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973" y="818628"/>
            <a:ext cx="7886700" cy="994172"/>
          </a:xfrm>
        </p:spPr>
        <p:txBody>
          <a:bodyPr/>
          <a:lstStyle/>
          <a:p>
            <a:r>
              <a:rPr lang="en-GB" b="1" dirty="0"/>
              <a:t>Answers</a:t>
            </a:r>
            <a:endParaRPr lang="en-US" dirty="0"/>
          </a:p>
        </p:txBody>
      </p:sp>
      <p:sp>
        <p:nvSpPr>
          <p:cNvPr id="3" name="Content Placeholder 2"/>
          <p:cNvSpPr>
            <a:spLocks noGrp="1"/>
          </p:cNvSpPr>
          <p:nvPr>
            <p:ph idx="1"/>
          </p:nvPr>
        </p:nvSpPr>
        <p:spPr>
          <a:xfrm>
            <a:off x="0" y="2097973"/>
            <a:ext cx="9024256" cy="4086695"/>
          </a:xfrm>
        </p:spPr>
        <p:txBody>
          <a:bodyPr>
            <a:normAutofit fontScale="85000" lnSpcReduction="10000"/>
          </a:bodyPr>
          <a:lstStyle/>
          <a:p>
            <a:pPr marL="385763" indent="-385763">
              <a:buFont typeface="+mj-lt"/>
              <a:buAutoNum type="arabicPeriod"/>
            </a:pPr>
            <a:r>
              <a:rPr lang="en-GB" dirty="0"/>
              <a:t>  A DNACPR decision should be recorded immediately as </a:t>
            </a:r>
          </a:p>
          <a:p>
            <a:pPr marL="0" indent="0">
              <a:spcBef>
                <a:spcPts val="0"/>
              </a:spcBef>
              <a:buNone/>
            </a:pPr>
            <a:r>
              <a:rPr lang="en-GB" dirty="0"/>
              <a:t>        CPR will be futile						    	</a:t>
            </a:r>
            <a:r>
              <a:rPr lang="en-GB" b="1" dirty="0">
                <a:solidFill>
                  <a:srgbClr val="FF0000"/>
                </a:solidFill>
              </a:rPr>
              <a:t>N</a:t>
            </a:r>
          </a:p>
          <a:p>
            <a:pPr marL="385763" indent="-385763">
              <a:buFont typeface="+mj-lt"/>
              <a:buAutoNum type="arabicPeriod"/>
            </a:pPr>
            <a:endParaRPr lang="en-GB" sz="750" b="1" dirty="0">
              <a:solidFill>
                <a:srgbClr val="7030A0"/>
              </a:solidFill>
            </a:endParaRPr>
          </a:p>
          <a:p>
            <a:pPr marL="385763" indent="-385763">
              <a:buAutoNum type="arabicPeriod" startAt="2"/>
            </a:pPr>
            <a:r>
              <a:rPr lang="en-GB" dirty="0"/>
              <a:t>  She should not be considered for thrombolytic therapy as  </a:t>
            </a:r>
          </a:p>
          <a:p>
            <a:pPr marL="0" indent="0">
              <a:spcBef>
                <a:spcPts val="0"/>
              </a:spcBef>
              <a:buNone/>
            </a:pPr>
            <a:r>
              <a:rPr lang="en-GB" dirty="0"/>
              <a:t>        this will be futile						    	</a:t>
            </a:r>
            <a:r>
              <a:rPr lang="en-GB" b="1" dirty="0">
                <a:solidFill>
                  <a:srgbClr val="FF0000"/>
                </a:solidFill>
              </a:rPr>
              <a:t>N</a:t>
            </a:r>
            <a:endParaRPr lang="en-GB" dirty="0"/>
          </a:p>
          <a:p>
            <a:pPr marL="385763" indent="-385763">
              <a:buAutoNum type="arabicPeriod" startAt="2"/>
            </a:pPr>
            <a:endParaRPr lang="en-GB" sz="750" dirty="0"/>
          </a:p>
          <a:p>
            <a:pPr marL="385763" indent="-385763">
              <a:buAutoNum type="arabicPeriod" startAt="3"/>
            </a:pPr>
            <a:r>
              <a:rPr lang="en-GB" dirty="0"/>
              <a:t>  A </a:t>
            </a:r>
            <a:r>
              <a:rPr lang="en-GB" b="1" dirty="0">
                <a:solidFill>
                  <a:srgbClr val="7030A0"/>
                </a:solidFill>
                <a:ea typeface="Calibri" panose="020F0502020204030204" pitchFamily="34" charset="0"/>
                <a:cs typeface="Times New Roman" panose="02020603050405020304" pitchFamily="18" charset="0"/>
              </a:rPr>
              <a:t>ReSPECT</a:t>
            </a:r>
            <a:r>
              <a:rPr lang="en-GB" dirty="0"/>
              <a:t> form can be completed without discussion with </a:t>
            </a:r>
          </a:p>
          <a:p>
            <a:pPr marL="0" indent="0">
              <a:spcBef>
                <a:spcPts val="0"/>
              </a:spcBef>
              <a:buNone/>
            </a:pPr>
            <a:r>
              <a:rPr lang="en-GB" dirty="0"/>
              <a:t>        the patient if she lacks capacity to make decisions about her  </a:t>
            </a:r>
          </a:p>
          <a:p>
            <a:pPr marL="0" indent="0">
              <a:spcBef>
                <a:spcPts val="0"/>
              </a:spcBef>
              <a:buNone/>
            </a:pPr>
            <a:r>
              <a:rPr lang="en-GB" dirty="0"/>
              <a:t>        treatment								</a:t>
            </a:r>
            <a:r>
              <a:rPr lang="en-GB" b="1" dirty="0">
                <a:solidFill>
                  <a:srgbClr val="0000FF"/>
                </a:solidFill>
              </a:rPr>
              <a:t>Y</a:t>
            </a:r>
          </a:p>
          <a:p>
            <a:pPr marL="0" indent="0">
              <a:spcBef>
                <a:spcPts val="0"/>
              </a:spcBef>
              <a:buNone/>
            </a:pPr>
            <a:r>
              <a:rPr lang="en-GB" sz="750" dirty="0"/>
              <a:t>	</a:t>
            </a:r>
          </a:p>
          <a:p>
            <a:pPr marL="514350" indent="-514350">
              <a:buAutoNum type="arabicPeriod" startAt="4"/>
            </a:pPr>
            <a:r>
              <a:rPr lang="en-GB" dirty="0"/>
              <a:t>A </a:t>
            </a:r>
            <a:r>
              <a:rPr lang="en-GB" b="1" dirty="0">
                <a:solidFill>
                  <a:srgbClr val="7030A0"/>
                </a:solidFill>
                <a:ea typeface="Calibri" panose="020F0502020204030204" pitchFamily="34" charset="0"/>
                <a:cs typeface="Times New Roman" panose="02020603050405020304" pitchFamily="18" charset="0"/>
              </a:rPr>
              <a:t>ReSPECT</a:t>
            </a:r>
            <a:r>
              <a:rPr lang="en-GB" dirty="0"/>
              <a:t> form can be completed without discussion with                        </a:t>
            </a:r>
          </a:p>
          <a:p>
            <a:pPr marL="0" indent="0">
              <a:spcBef>
                <a:spcPts val="0"/>
              </a:spcBef>
              <a:buNone/>
            </a:pPr>
            <a:r>
              <a:rPr lang="en-GB" dirty="0"/>
              <a:t>        her husband as he is not entitled to decide on her treatment 	</a:t>
            </a:r>
            <a:r>
              <a:rPr lang="en-GB" b="1" dirty="0">
                <a:solidFill>
                  <a:srgbClr val="FF0000"/>
                </a:solidFill>
              </a:rPr>
              <a:t>N</a:t>
            </a:r>
            <a:endParaRPr lang="en-US" dirty="0">
              <a:solidFill>
                <a:srgbClr val="0000FF"/>
              </a:solidFill>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8</a:t>
            </a:r>
            <a:endParaRPr lang="en-US" dirty="0"/>
          </a:p>
        </p:txBody>
      </p:sp>
    </p:spTree>
    <p:extLst>
      <p:ext uri="{BB962C8B-B14F-4D97-AF65-F5344CB8AC3E}">
        <p14:creationId xmlns:p14="http://schemas.microsoft.com/office/powerpoint/2010/main" val="12517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711" y="433671"/>
            <a:ext cx="7886700" cy="994172"/>
          </a:xfrm>
        </p:spPr>
        <p:txBody>
          <a:bodyPr/>
          <a:lstStyle/>
          <a:p>
            <a:r>
              <a:rPr lang="en-GB" b="1" dirty="0">
                <a:solidFill>
                  <a:srgbClr val="0000FF"/>
                </a:solidFill>
              </a:rPr>
              <a:t>FEEDBACK:</a:t>
            </a:r>
            <a:endParaRPr lang="en-US" dirty="0">
              <a:solidFill>
                <a:srgbClr val="0000FF"/>
              </a:solidFill>
            </a:endParaRPr>
          </a:p>
        </p:txBody>
      </p:sp>
      <p:sp>
        <p:nvSpPr>
          <p:cNvPr id="3" name="Content Placeholder 2"/>
          <p:cNvSpPr>
            <a:spLocks noGrp="1"/>
          </p:cNvSpPr>
          <p:nvPr>
            <p:ph idx="1"/>
          </p:nvPr>
        </p:nvSpPr>
        <p:spPr>
          <a:xfrm>
            <a:off x="190500" y="1328058"/>
            <a:ext cx="8763000" cy="5083628"/>
          </a:xfrm>
        </p:spPr>
        <p:txBody>
          <a:bodyPr>
            <a:noAutofit/>
          </a:bodyPr>
          <a:lstStyle/>
          <a:p>
            <a:pPr marL="257175" indent="-257175">
              <a:spcBef>
                <a:spcPts val="0"/>
              </a:spcBef>
              <a:buFont typeface="Symbol" panose="05050102010706020507" pitchFamily="18" charset="2"/>
              <a:buChar char=""/>
            </a:pPr>
            <a:r>
              <a:rPr lang="en-GB" sz="2000" dirty="0">
                <a:solidFill>
                  <a:srgbClr val="0000FF"/>
                </a:solidFill>
                <a:ea typeface="Calibri" panose="020F0502020204030204" pitchFamily="34" charset="0"/>
                <a:cs typeface="Times New Roman" panose="02020603050405020304" pitchFamily="18" charset="0"/>
              </a:rPr>
              <a:t>This situation is challenging; CPR would almost certainly be unsuccessful</a:t>
            </a:r>
          </a:p>
          <a:p>
            <a:pPr marL="257175" indent="-257175">
              <a:spcBef>
                <a:spcPts val="0"/>
              </a:spcBef>
              <a:buFont typeface="Symbol" panose="05050102010706020507" pitchFamily="18" charset="2"/>
              <a:buChar char=""/>
            </a:pPr>
            <a:endParaRPr lang="en-GB"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Fibrinolytic therapy may achieve short-term recovery from her pulmonary embolus but no recovery from her cancer, and her wishes are not known</a:t>
            </a:r>
          </a:p>
          <a:p>
            <a:pPr marL="0" indent="0">
              <a:spcBef>
                <a:spcPts val="0"/>
              </a:spcBef>
              <a:buNone/>
            </a:pPr>
            <a:endParaRPr lang="en-GB"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If a person has capacity to do so, they must be involved in making decisions about their treatment</a:t>
            </a:r>
          </a:p>
          <a:p>
            <a:pPr marL="257175" indent="-257175">
              <a:spcBef>
                <a:spcPts val="0"/>
              </a:spcBef>
              <a:buFont typeface="Symbol" panose="05050102010706020507" pitchFamily="18" charset="2"/>
              <a:buChar char=""/>
            </a:pPr>
            <a:endParaRPr lang="en-US"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If they don’t have capacity, decisions about their treatment must be made in their best interests; completion of a </a:t>
            </a:r>
            <a:r>
              <a:rPr lang="en-GB" sz="2000" b="1" dirty="0">
                <a:solidFill>
                  <a:srgbClr val="7030A0"/>
                </a:solidFill>
                <a:ea typeface="Calibri" panose="020F0502020204030204" pitchFamily="34" charset="0"/>
                <a:cs typeface="Times New Roman" panose="02020603050405020304" pitchFamily="18" charset="0"/>
              </a:rPr>
              <a:t>ReSPECT</a:t>
            </a: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 form can help to achieve this</a:t>
            </a:r>
          </a:p>
          <a:p>
            <a:pPr marL="0" indent="0">
              <a:spcBef>
                <a:spcPts val="0"/>
              </a:spcBef>
              <a:buNone/>
            </a:pPr>
            <a:endParaRPr lang="en-US"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When a person no longer has capacity,</a:t>
            </a:r>
            <a:r>
              <a:rPr lang="en-US"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 family members and/or other carers must be involved in discussion - to inform best-interests decisions - unless there are clear reasons why this is not practicable or appropriate</a:t>
            </a:r>
          </a:p>
          <a:p>
            <a:pPr marL="257175" indent="-257175">
              <a:spcBef>
                <a:spcPts val="0"/>
              </a:spcBef>
              <a:buFont typeface="Symbol" panose="05050102010706020507" pitchFamily="18" charset="2"/>
              <a:buChar char=""/>
            </a:pPr>
            <a:endParaRPr lang="en-US"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As effective plan for emergency care and treatment in this situation will require several recommendations</a:t>
            </a:r>
          </a:p>
          <a:p>
            <a:pPr marL="0" indent="0">
              <a:spcBef>
                <a:spcPts val="0"/>
              </a:spcBef>
              <a:buNone/>
            </a:pPr>
            <a:endParaRPr lang="en-GB"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Focusing on the person’s goals of treatment and the likelihood of each treatment helping to achieve those goals is a fundamental part of the </a:t>
            </a:r>
            <a:r>
              <a:rPr lang="en-GB" sz="2000" b="1" dirty="0">
                <a:solidFill>
                  <a:srgbClr val="7030A0"/>
                </a:solidFill>
                <a:ea typeface="Calibri" panose="020F0502020204030204" pitchFamily="34" charset="0"/>
                <a:cs typeface="Times New Roman" panose="02020603050405020304" pitchFamily="18" charset="0"/>
              </a:rPr>
              <a:t>ReSPECT </a:t>
            </a: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process </a:t>
            </a:r>
            <a:endParaRPr lang="en-US" sz="2000" dirty="0">
              <a:solidFill>
                <a:srgbClr val="0000FF"/>
              </a:solidFill>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8</a:t>
            </a:r>
            <a:endParaRPr lang="en-US" dirty="0"/>
          </a:p>
        </p:txBody>
      </p:sp>
    </p:spTree>
    <p:extLst>
      <p:ext uri="{BB962C8B-B14F-4D97-AF65-F5344CB8AC3E}">
        <p14:creationId xmlns:p14="http://schemas.microsoft.com/office/powerpoint/2010/main" val="25551522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502" y="1176156"/>
            <a:ext cx="7886700" cy="4335182"/>
          </a:xfrm>
        </p:spPr>
        <p:txBody>
          <a:bodyPr>
            <a:normAutofit fontScale="85000" lnSpcReduction="20000"/>
          </a:bodyPr>
          <a:lstStyle/>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Mr AM, aged 89, </a:t>
            </a: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is brought to the Emergency Department. He has been unwell with a chest infection for 2 days. This is his third admission in 6 months with  a similar problem.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In the past year he has become increasingly frail. He has no history of dementia. He has not seen his GP and has never discussed treatment options. A DNACPR form was signed during the last admission.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He did not want to come to hospital today, but his family called an ambulance as he looked so unwell. He is breathless, hypoxic and mildly febrile. You explain that you would like to treat him with oxygen and an IV antibiotic. He says that he does not want antibiotics; he is tired of living and is ready to die. The family try to persuade him to accept treatment. </a:t>
            </a: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9</a:t>
            </a:r>
            <a:endParaRPr lang="en-US" dirty="0"/>
          </a:p>
        </p:txBody>
      </p:sp>
    </p:spTree>
    <p:extLst>
      <p:ext uri="{BB962C8B-B14F-4D97-AF65-F5344CB8AC3E}">
        <p14:creationId xmlns:p14="http://schemas.microsoft.com/office/powerpoint/2010/main" val="20482498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24" y="1088734"/>
            <a:ext cx="7886700" cy="994172"/>
          </a:xfrm>
        </p:spPr>
        <p:txBody>
          <a:bodyPr>
            <a:normAutofit fontScale="90000"/>
          </a:bodyPr>
          <a:lstStyle/>
          <a:p>
            <a:pPr algn="ctr"/>
            <a:r>
              <a:rPr lang="en-GB" b="1" dirty="0"/>
              <a:t>Which of the following should you do?</a:t>
            </a:r>
            <a:endParaRPr lang="en-US" dirty="0"/>
          </a:p>
        </p:txBody>
      </p:sp>
      <p:sp>
        <p:nvSpPr>
          <p:cNvPr id="3" name="Content Placeholder 2"/>
          <p:cNvSpPr>
            <a:spLocks noGrp="1"/>
          </p:cNvSpPr>
          <p:nvPr>
            <p:ph idx="1"/>
          </p:nvPr>
        </p:nvSpPr>
        <p:spPr>
          <a:xfrm>
            <a:off x="259622" y="2476457"/>
            <a:ext cx="7886700" cy="3263504"/>
          </a:xfrm>
        </p:spPr>
        <p:txBody>
          <a:bodyPr>
            <a:normAutofit fontScale="85000" lnSpcReduction="20000"/>
          </a:bodyPr>
          <a:lstStyle/>
          <a:p>
            <a:pPr marL="385763" indent="-385763">
              <a:buFont typeface="+mj-lt"/>
              <a:buAutoNum type="arabicPeriod"/>
            </a:pPr>
            <a:r>
              <a:rPr lang="en-GB" dirty="0"/>
              <a:t>Get a second opinion on his mental capacity to make this decision</a:t>
            </a:r>
          </a:p>
          <a:p>
            <a:pPr marL="0" indent="0">
              <a:buNone/>
            </a:pPr>
            <a:endParaRPr lang="en-GB" sz="750" b="1" dirty="0">
              <a:solidFill>
                <a:srgbClr val="7030A0"/>
              </a:solidFill>
            </a:endParaRPr>
          </a:p>
          <a:p>
            <a:pPr marL="385763" indent="-385763">
              <a:spcBef>
                <a:spcPts val="0"/>
              </a:spcBef>
              <a:buAutoNum type="arabicPeriod" startAt="2"/>
            </a:pPr>
            <a:r>
              <a:rPr lang="en-GB" dirty="0"/>
              <a:t>Discuss his decision with him and his family and assess whether or not he is depressed </a:t>
            </a:r>
          </a:p>
          <a:p>
            <a:pPr marL="385763" indent="-385763">
              <a:buAutoNum type="arabicPeriod" startAt="2"/>
            </a:pPr>
            <a:endParaRPr lang="en-GB" sz="750" dirty="0"/>
          </a:p>
          <a:p>
            <a:pPr marL="385763" indent="-385763">
              <a:spcBef>
                <a:spcPts val="0"/>
              </a:spcBef>
              <a:buAutoNum type="arabicPeriod" startAt="3"/>
            </a:pPr>
            <a:r>
              <a:rPr lang="en-GB" dirty="0"/>
              <a:t>On a </a:t>
            </a:r>
            <a:r>
              <a:rPr lang="en-GB" b="1" dirty="0">
                <a:solidFill>
                  <a:srgbClr val="7030A0"/>
                </a:solidFill>
                <a:ea typeface="Calibri" panose="020F0502020204030204" pitchFamily="34" charset="0"/>
                <a:cs typeface="Times New Roman" panose="02020603050405020304" pitchFamily="18" charset="0"/>
              </a:rPr>
              <a:t>ReSPECT</a:t>
            </a:r>
            <a:r>
              <a:rPr lang="en-GB" dirty="0"/>
              <a:t> form record a preference for comfort, his decision not to have antibiotics and a DNACPR recommendation</a:t>
            </a:r>
          </a:p>
          <a:p>
            <a:pPr marL="0" indent="0">
              <a:spcBef>
                <a:spcPts val="0"/>
              </a:spcBef>
              <a:buNone/>
            </a:pPr>
            <a:endParaRPr lang="en-GB" sz="1000" dirty="0"/>
          </a:p>
          <a:p>
            <a:pPr marL="0" indent="0">
              <a:buNone/>
            </a:pPr>
            <a:r>
              <a:rPr lang="en-GB" dirty="0"/>
              <a:t>4.  Give him antibiotics for 24 hours and then discuss the </a:t>
            </a:r>
          </a:p>
          <a:p>
            <a:pPr marL="0" indent="0">
              <a:spcBef>
                <a:spcPts val="0"/>
              </a:spcBef>
              <a:buNone/>
            </a:pPr>
            <a:r>
              <a:rPr lang="en-GB" dirty="0"/>
              <a:t>      options with him again </a:t>
            </a:r>
            <a:r>
              <a:rPr lang="en-GB" sz="750" dirty="0"/>
              <a:t>	</a:t>
            </a:r>
          </a:p>
          <a:p>
            <a:pPr marL="514350" indent="-514350">
              <a:buAutoNum type="arabicPeriod" startAt="4"/>
            </a:pPr>
            <a:endParaRPr lang="en-US" dirty="0"/>
          </a:p>
        </p:txBody>
      </p:sp>
      <p:sp>
        <p:nvSpPr>
          <p:cNvPr id="4" name="Rounded Rectangle 3"/>
          <p:cNvSpPr/>
          <p:nvPr/>
        </p:nvSpPr>
        <p:spPr>
          <a:xfrm>
            <a:off x="8001879" y="4425182"/>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ounded Rectangle 4"/>
          <p:cNvSpPr/>
          <p:nvPr/>
        </p:nvSpPr>
        <p:spPr>
          <a:xfrm>
            <a:off x="7999315" y="3452951"/>
            <a:ext cx="294013" cy="264405"/>
          </a:xfrm>
          <a:prstGeom prst="roundRect">
            <a:avLst>
              <a:gd name="adj" fmla="val 16667"/>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001878" y="2745126"/>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7999314" y="5219604"/>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p:cNvSpPr txBox="1"/>
          <p:nvPr/>
        </p:nvSpPr>
        <p:spPr>
          <a:xfrm>
            <a:off x="171938" y="164123"/>
            <a:ext cx="984739" cy="369332"/>
          </a:xfrm>
          <a:prstGeom prst="rect">
            <a:avLst/>
          </a:prstGeom>
          <a:noFill/>
        </p:spPr>
        <p:txBody>
          <a:bodyPr wrap="square" rtlCol="0">
            <a:spAutoFit/>
          </a:bodyPr>
          <a:lstStyle/>
          <a:p>
            <a:r>
              <a:rPr lang="en-GB" dirty="0"/>
              <a:t>MCQ 9</a:t>
            </a:r>
            <a:endParaRPr lang="en-US" dirty="0"/>
          </a:p>
        </p:txBody>
      </p:sp>
    </p:spTree>
    <p:extLst>
      <p:ext uri="{BB962C8B-B14F-4D97-AF65-F5344CB8AC3E}">
        <p14:creationId xmlns:p14="http://schemas.microsoft.com/office/powerpoint/2010/main" val="2939332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24" y="1088734"/>
            <a:ext cx="7886700" cy="994172"/>
          </a:xfrm>
        </p:spPr>
        <p:txBody>
          <a:bodyPr>
            <a:normAutofit/>
          </a:bodyPr>
          <a:lstStyle/>
          <a:p>
            <a:r>
              <a:rPr lang="en-GB" b="1" dirty="0"/>
              <a:t>Answers</a:t>
            </a:r>
            <a:endParaRPr lang="en-US" dirty="0"/>
          </a:p>
        </p:txBody>
      </p:sp>
      <p:sp>
        <p:nvSpPr>
          <p:cNvPr id="3" name="Content Placeholder 2"/>
          <p:cNvSpPr>
            <a:spLocks noGrp="1"/>
          </p:cNvSpPr>
          <p:nvPr>
            <p:ph idx="1"/>
          </p:nvPr>
        </p:nvSpPr>
        <p:spPr>
          <a:xfrm>
            <a:off x="259622" y="2476456"/>
            <a:ext cx="7886700" cy="3564835"/>
          </a:xfrm>
        </p:spPr>
        <p:txBody>
          <a:bodyPr>
            <a:normAutofit fontScale="85000" lnSpcReduction="20000"/>
          </a:bodyPr>
          <a:lstStyle/>
          <a:p>
            <a:pPr marL="385763" indent="-385763">
              <a:buFont typeface="+mj-lt"/>
              <a:buAutoNum type="arabicPeriod"/>
            </a:pPr>
            <a:r>
              <a:rPr lang="en-GB" dirty="0"/>
              <a:t>Get a second opinion on his mental capacity to make this decision							  </a:t>
            </a:r>
            <a:r>
              <a:rPr lang="en-GB" b="1" dirty="0">
                <a:solidFill>
                  <a:srgbClr val="FF0000"/>
                </a:solidFill>
              </a:rPr>
              <a:t>N</a:t>
            </a:r>
          </a:p>
          <a:p>
            <a:pPr marL="0" indent="0">
              <a:buNone/>
            </a:pPr>
            <a:endParaRPr lang="en-GB" sz="750" b="1" dirty="0">
              <a:solidFill>
                <a:srgbClr val="7030A0"/>
              </a:solidFill>
            </a:endParaRPr>
          </a:p>
          <a:p>
            <a:pPr marL="385763" indent="-385763">
              <a:spcBef>
                <a:spcPts val="0"/>
              </a:spcBef>
              <a:buAutoNum type="arabicPeriod" startAt="2"/>
            </a:pPr>
            <a:r>
              <a:rPr lang="en-GB" dirty="0"/>
              <a:t>Discuss his decision with him and his family and assess whether or not he is depressed 				  </a:t>
            </a:r>
            <a:r>
              <a:rPr lang="en-GB" b="1" dirty="0">
                <a:solidFill>
                  <a:srgbClr val="0000FF"/>
                </a:solidFill>
              </a:rPr>
              <a:t>Y</a:t>
            </a:r>
          </a:p>
          <a:p>
            <a:pPr marL="385763" indent="-385763">
              <a:buAutoNum type="arabicPeriod" startAt="2"/>
            </a:pPr>
            <a:endParaRPr lang="en-GB" sz="750" dirty="0"/>
          </a:p>
          <a:p>
            <a:pPr marL="385763" indent="-385763">
              <a:spcBef>
                <a:spcPts val="0"/>
              </a:spcBef>
              <a:buAutoNum type="arabicPeriod" startAt="3"/>
            </a:pPr>
            <a:r>
              <a:rPr lang="en-GB" dirty="0"/>
              <a:t>On a </a:t>
            </a:r>
            <a:r>
              <a:rPr lang="en-GB" b="1" dirty="0">
                <a:solidFill>
                  <a:srgbClr val="7030A0"/>
                </a:solidFill>
                <a:ea typeface="Calibri" panose="020F0502020204030204" pitchFamily="34" charset="0"/>
                <a:cs typeface="Times New Roman" panose="02020603050405020304" pitchFamily="18" charset="0"/>
              </a:rPr>
              <a:t>ReSPECT</a:t>
            </a:r>
            <a:r>
              <a:rPr lang="en-GB" dirty="0"/>
              <a:t> form record a preference for comfort, his decision not to have antibiotics and a DNACPR recommendation						  </a:t>
            </a:r>
            <a:r>
              <a:rPr lang="en-GB" b="1" dirty="0">
                <a:solidFill>
                  <a:srgbClr val="0000FF"/>
                </a:solidFill>
              </a:rPr>
              <a:t>Y</a:t>
            </a:r>
          </a:p>
          <a:p>
            <a:pPr marL="0" indent="0">
              <a:spcBef>
                <a:spcPts val="0"/>
              </a:spcBef>
              <a:buNone/>
            </a:pPr>
            <a:endParaRPr lang="en-GB" sz="1000" dirty="0"/>
          </a:p>
          <a:p>
            <a:pPr marL="0" indent="0">
              <a:buNone/>
            </a:pPr>
            <a:r>
              <a:rPr lang="en-GB" dirty="0"/>
              <a:t>4.  Give him antibiotics for 24 hours and then discuss the </a:t>
            </a:r>
          </a:p>
          <a:p>
            <a:pPr marL="0" indent="0">
              <a:spcBef>
                <a:spcPts val="0"/>
              </a:spcBef>
              <a:buNone/>
            </a:pPr>
            <a:r>
              <a:rPr lang="en-GB" dirty="0"/>
              <a:t>      options with him again 				               </a:t>
            </a:r>
            <a:r>
              <a:rPr lang="en-GB" b="1" dirty="0">
                <a:solidFill>
                  <a:srgbClr val="FF0000"/>
                </a:solidFill>
              </a:rPr>
              <a:t>N</a:t>
            </a:r>
            <a:r>
              <a:rPr lang="en-GB" dirty="0"/>
              <a:t>   					</a:t>
            </a:r>
            <a:r>
              <a:rPr lang="en-GB" sz="750" dirty="0"/>
              <a:t>	</a:t>
            </a:r>
          </a:p>
          <a:p>
            <a:pPr marL="514350" indent="-514350">
              <a:buAutoNum type="arabicPeriod" startAt="4"/>
            </a:pPr>
            <a:endParaRPr lang="en-US" dirty="0"/>
          </a:p>
        </p:txBody>
      </p:sp>
      <p:sp>
        <p:nvSpPr>
          <p:cNvPr id="8" name="TextBox 7"/>
          <p:cNvSpPr txBox="1"/>
          <p:nvPr/>
        </p:nvSpPr>
        <p:spPr>
          <a:xfrm>
            <a:off x="171938" y="164123"/>
            <a:ext cx="984739" cy="369332"/>
          </a:xfrm>
          <a:prstGeom prst="rect">
            <a:avLst/>
          </a:prstGeom>
          <a:noFill/>
        </p:spPr>
        <p:txBody>
          <a:bodyPr wrap="square" rtlCol="0">
            <a:spAutoFit/>
          </a:bodyPr>
          <a:lstStyle/>
          <a:p>
            <a:r>
              <a:rPr lang="en-GB" dirty="0"/>
              <a:t>MCQ 9</a:t>
            </a:r>
            <a:endParaRPr lang="en-US" dirty="0"/>
          </a:p>
        </p:txBody>
      </p:sp>
    </p:spTree>
    <p:extLst>
      <p:ext uri="{BB962C8B-B14F-4D97-AF65-F5344CB8AC3E}">
        <p14:creationId xmlns:p14="http://schemas.microsoft.com/office/powerpoint/2010/main" val="552752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300" y="0"/>
            <a:ext cx="7886700" cy="994172"/>
          </a:xfrm>
        </p:spPr>
        <p:txBody>
          <a:bodyPr/>
          <a:lstStyle/>
          <a:p>
            <a:r>
              <a:rPr lang="en-GB" b="1" dirty="0">
                <a:solidFill>
                  <a:srgbClr val="0000FF"/>
                </a:solidFill>
              </a:rPr>
              <a:t>FEEDBACK:</a:t>
            </a:r>
            <a:endParaRPr lang="en-US" dirty="0">
              <a:solidFill>
                <a:srgbClr val="0000FF"/>
              </a:solidFill>
            </a:endParaRPr>
          </a:p>
        </p:txBody>
      </p:sp>
      <p:sp>
        <p:nvSpPr>
          <p:cNvPr id="3" name="Content Placeholder 2"/>
          <p:cNvSpPr>
            <a:spLocks noGrp="1"/>
          </p:cNvSpPr>
          <p:nvPr>
            <p:ph idx="1"/>
          </p:nvPr>
        </p:nvSpPr>
        <p:spPr>
          <a:xfrm>
            <a:off x="190500" y="788796"/>
            <a:ext cx="8763000" cy="5772219"/>
          </a:xfrm>
        </p:spPr>
        <p:txBody>
          <a:bodyPr>
            <a:noAutofit/>
          </a:bodyPr>
          <a:lstStyle/>
          <a:p>
            <a:pPr marL="257175" indent="-257175">
              <a:spcBef>
                <a:spcPts val="0"/>
              </a:spcBef>
              <a:buFont typeface="Symbol" panose="05050102010706020507" pitchFamily="18" charset="2"/>
              <a:buChar char=""/>
            </a:pPr>
            <a:r>
              <a:rPr lang="en-GB" sz="2000" dirty="0">
                <a:solidFill>
                  <a:srgbClr val="0000FF"/>
                </a:solidFill>
                <a:ea typeface="Calibri" panose="020F0502020204030204" pitchFamily="34" charset="0"/>
                <a:cs typeface="Times New Roman" panose="02020603050405020304" pitchFamily="18" charset="0"/>
              </a:rPr>
              <a:t>Assess his capacity and record your assessment. Remember that a person must be assumed to have capacity unless there is evidence otherwise. A second opinion may be needed if there is uncertainty or disagreement.</a:t>
            </a:r>
          </a:p>
          <a:p>
            <a:pPr marL="257175" indent="-257175">
              <a:spcBef>
                <a:spcPts val="0"/>
              </a:spcBef>
              <a:buFont typeface="Symbol" panose="05050102010706020507" pitchFamily="18" charset="2"/>
              <a:buChar char=""/>
            </a:pPr>
            <a:endParaRPr lang="en-GB"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ea typeface="Calibri" panose="020F0502020204030204" pitchFamily="34" charset="0"/>
                <a:cs typeface="Times New Roman" panose="02020603050405020304" pitchFamily="18" charset="0"/>
              </a:rPr>
              <a:t>You must not assume that a person does not have capacity or that they are depressed simply because their decision seems irrational to you or their family. If there is good reason to suspect that depression is causing them to make a decision that they may make differently if that depression were treated, document this in their health records and seek expert advice.  </a:t>
            </a:r>
          </a:p>
          <a:p>
            <a:pPr marL="257175" indent="-257175">
              <a:spcBef>
                <a:spcPts val="0"/>
              </a:spcBef>
              <a:buFont typeface="Symbol" panose="05050102010706020507" pitchFamily="18" charset="2"/>
              <a:buChar char=""/>
            </a:pPr>
            <a:endParaRPr lang="en-GB" sz="8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When a person has capacity to refuse treatment, their informed decision must be respected. Giving treatment against their express wish would be unlawful. </a:t>
            </a:r>
          </a:p>
          <a:p>
            <a:pPr marL="257175" indent="-257175">
              <a:spcBef>
                <a:spcPts val="0"/>
              </a:spcBef>
              <a:buFont typeface="Symbol" panose="05050102010706020507" pitchFamily="18" charset="2"/>
              <a:buChar char=""/>
            </a:pPr>
            <a:endParaRPr lang="en-US" sz="8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If you complete a </a:t>
            </a:r>
            <a:r>
              <a:rPr lang="en-GB" sz="2000" b="1" dirty="0">
                <a:solidFill>
                  <a:srgbClr val="7030A0"/>
                </a:solidFill>
                <a:ea typeface="Calibri" panose="020F0502020204030204" pitchFamily="34" charset="0"/>
                <a:cs typeface="Times New Roman" panose="02020603050405020304" pitchFamily="18" charset="0"/>
              </a:rPr>
              <a:t>ReSPECT</a:t>
            </a:r>
            <a:r>
              <a:rPr lang="en-GB" sz="20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form with him his goal of treatment will be to maintain comfort and not to receive life-sustaining treatment. Agreed recommendations would include his wish not to receive antibiotic or CPR. </a:t>
            </a:r>
          </a:p>
          <a:p>
            <a:pPr marL="0" indent="0">
              <a:spcBef>
                <a:spcPts val="0"/>
              </a:spcBef>
              <a:buNone/>
            </a:pPr>
            <a:endParaRPr lang="en-GB"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Discuss his preferred place of care. He did not want to come to hospital, so may wish to be taken home, and to have his wish not to be brought to hospital confirmed on the </a:t>
            </a:r>
            <a:r>
              <a:rPr lang="en-GB" sz="2000" b="1" dirty="0">
                <a:solidFill>
                  <a:srgbClr val="7030A0"/>
                </a:solidFill>
                <a:ea typeface="Calibri" panose="020F0502020204030204" pitchFamily="34" charset="0"/>
                <a:cs typeface="Times New Roman" panose="02020603050405020304" pitchFamily="18" charset="0"/>
              </a:rPr>
              <a:t>ReSPECT</a:t>
            </a:r>
            <a:r>
              <a:rPr lang="en-GB" sz="20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form. </a:t>
            </a:r>
            <a:endPar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His </a:t>
            </a:r>
            <a:r>
              <a:rPr lang="en-US"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family have been trying to change his mind. Help them to understand his condition and his right to make choices and to encourage them to support him in the approach to care and treatment that he has chosen.</a:t>
            </a:r>
          </a:p>
          <a:p>
            <a:pPr marL="257175" indent="-257175">
              <a:spcBef>
                <a:spcPts val="0"/>
              </a:spcBef>
              <a:buFont typeface="Symbol" panose="05050102010706020507" pitchFamily="18" charset="2"/>
              <a:buChar char=""/>
            </a:pPr>
            <a:endParaRPr lang="en-US" sz="8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GB" sz="8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9</a:t>
            </a:r>
            <a:endParaRPr lang="en-US" dirty="0"/>
          </a:p>
        </p:txBody>
      </p:sp>
    </p:spTree>
    <p:extLst>
      <p:ext uri="{BB962C8B-B14F-4D97-AF65-F5344CB8AC3E}">
        <p14:creationId xmlns:p14="http://schemas.microsoft.com/office/powerpoint/2010/main" val="2637602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87" y="2816675"/>
            <a:ext cx="7886700" cy="994172"/>
          </a:xfrm>
        </p:spPr>
        <p:txBody>
          <a:bodyPr>
            <a:noAutofit/>
          </a:bodyPr>
          <a:lstStyle/>
          <a:p>
            <a:r>
              <a:rPr lang="en-GB" sz="3200" b="1" dirty="0">
                <a:solidFill>
                  <a:srgbClr val="C00000"/>
                </a:solidFill>
              </a:rPr>
              <a:t>You are called to a critically ill person who is not previously known to you. You are presented with a completed ReSPECT form, but it’s printed in black and white, not colour. You must decide whether it is valid.</a:t>
            </a:r>
            <a:endParaRPr lang="en-US" sz="3200" b="1" dirty="0">
              <a:solidFill>
                <a:srgbClr val="C00000"/>
              </a:solidFill>
            </a:endParaRPr>
          </a:p>
        </p:txBody>
      </p:sp>
      <p:sp>
        <p:nvSpPr>
          <p:cNvPr id="3" name="TextBox 2"/>
          <p:cNvSpPr txBox="1"/>
          <p:nvPr/>
        </p:nvSpPr>
        <p:spPr>
          <a:xfrm>
            <a:off x="171938" y="164123"/>
            <a:ext cx="984739" cy="369332"/>
          </a:xfrm>
          <a:prstGeom prst="rect">
            <a:avLst/>
          </a:prstGeom>
          <a:noFill/>
        </p:spPr>
        <p:txBody>
          <a:bodyPr wrap="square" rtlCol="0">
            <a:spAutoFit/>
          </a:bodyPr>
          <a:lstStyle/>
          <a:p>
            <a:r>
              <a:rPr lang="en-GB" dirty="0"/>
              <a:t>MCQ 1</a:t>
            </a:r>
            <a:endParaRPr lang="en-US" dirty="0"/>
          </a:p>
        </p:txBody>
      </p:sp>
    </p:spTree>
    <p:extLst>
      <p:ext uri="{BB962C8B-B14F-4D97-AF65-F5344CB8AC3E}">
        <p14:creationId xmlns:p14="http://schemas.microsoft.com/office/powerpoint/2010/main" val="3059562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3717" y="718956"/>
            <a:ext cx="7886700" cy="6139044"/>
          </a:xfrm>
        </p:spPr>
        <p:txBody>
          <a:bodyPr>
            <a:normAutofit lnSpcReduction="10000"/>
          </a:bodyPr>
          <a:lstStyle/>
          <a:p>
            <a:pPr marL="0" indent="0">
              <a:spcBef>
                <a:spcPts val="0"/>
              </a:spcBef>
              <a:buNone/>
            </a:pPr>
            <a:r>
              <a:rPr lang="en-GB"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Mrs YC, aged 73, </a:t>
            </a:r>
            <a:r>
              <a:rPr lang="en-GB"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has advanced liver cirrhosis due to chronic autoimmune hepatitis. She has had troublesome asthma since childhood. She has been treated for both with long-term steroid  therapy and has severe osteoporosis, resulting in several collapsed thoracic vertebrae causing ongoing pain. </a:t>
            </a:r>
          </a:p>
          <a:p>
            <a:pPr marL="0" indent="0">
              <a:spcBef>
                <a:spcPts val="0"/>
              </a:spcBef>
              <a:buNone/>
            </a:pPr>
            <a:endParaRPr lang="en-GB" sz="12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For the 4th time this year, she is admitted to hospital with a chest infection and signs of liver failure. She is wheezy, breathless at rest, jaundiced, and has a liver flap. Pain from her thoracic spine is distressing, despite regular paracetamol and naproxen.</a:t>
            </a:r>
          </a:p>
          <a:p>
            <a:pPr marL="0" indent="0">
              <a:spcBef>
                <a:spcPts val="0"/>
              </a:spcBef>
              <a:buNone/>
            </a:pPr>
            <a:endParaRPr lang="en-GB" sz="12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You have a </a:t>
            </a:r>
            <a:r>
              <a:rPr lang="en-GB" sz="2000" b="1" dirty="0">
                <a:solidFill>
                  <a:srgbClr val="7030A0"/>
                </a:solidFill>
                <a:ea typeface="Calibri" panose="020F0502020204030204" pitchFamily="34" charset="0"/>
                <a:cs typeface="Times New Roman" panose="02020603050405020304" pitchFamily="18" charset="0"/>
              </a:rPr>
              <a:t>ReSPECT </a:t>
            </a:r>
            <a:r>
              <a:rPr lang="en-GB" sz="2000" dirty="0">
                <a:solidFill>
                  <a:srgbClr val="C00000"/>
                </a:solidFill>
                <a:ea typeface="Calibri" panose="020F0502020204030204" pitchFamily="34" charset="0"/>
                <a:cs typeface="Times New Roman" panose="02020603050405020304" pitchFamily="18" charset="0"/>
              </a:rPr>
              <a:t>conversation with her and agree that she wants life-sustaining treatment, to include IV antibiotic, bronchodilator and steroid therapy, and consideration of non-invasive ventilation if needed. You explain that if her condition worsened despite these treatments, invasive ventilation would not help her and would subject her and her family to distress at the end of her life. If her heart or breathing stopped as her condition worsened, that would be part of the natural process of dying. Attempting CPR would not prevent her death but would cause further fractures of her spine, ribs and/or breastbone. If CPR did restart her heart briefly, these would further prevent recovery from her chest infection and cause her more pain.</a:t>
            </a:r>
          </a:p>
          <a:p>
            <a:pPr marL="0" indent="0">
              <a:spcBef>
                <a:spcPts val="0"/>
              </a:spcBef>
              <a:buNone/>
            </a:pPr>
            <a:endParaRPr lang="en-GB" sz="1200" dirty="0">
              <a:solidFill>
                <a:srgbClr val="C00000"/>
              </a:solidFill>
              <a:ea typeface="Calibri" panose="020F0502020204030204" pitchFamily="34" charset="0"/>
              <a:cs typeface="Times New Roman" panose="02020603050405020304" pitchFamily="18" charset="0"/>
            </a:endParaRPr>
          </a:p>
          <a:p>
            <a:pPr marL="0" indent="0">
              <a:spcBef>
                <a:spcPts val="0"/>
              </a:spcBef>
              <a:buNone/>
            </a:pPr>
            <a:r>
              <a:rPr lang="en-GB" sz="2000" dirty="0">
                <a:solidFill>
                  <a:srgbClr val="C00000"/>
                </a:solidFill>
                <a:ea typeface="Calibri" panose="020F0502020204030204" pitchFamily="34" charset="0"/>
                <a:cs typeface="Times New Roman" panose="02020603050405020304" pitchFamily="18" charset="0"/>
              </a:rPr>
              <a:t>She says that she’s not ready to die and that she wants invasive ventilation if her breathing worsens, and CPR if her heart or breathing stop. </a:t>
            </a:r>
            <a:endParaRPr lang="en-GB" sz="20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10</a:t>
            </a:r>
            <a:endParaRPr lang="en-US" dirty="0"/>
          </a:p>
        </p:txBody>
      </p:sp>
    </p:spTree>
    <p:extLst>
      <p:ext uri="{BB962C8B-B14F-4D97-AF65-F5344CB8AC3E}">
        <p14:creationId xmlns:p14="http://schemas.microsoft.com/office/powerpoint/2010/main" val="54509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24" y="1088734"/>
            <a:ext cx="7886700" cy="994172"/>
          </a:xfrm>
        </p:spPr>
        <p:txBody>
          <a:bodyPr>
            <a:normAutofit fontScale="90000"/>
          </a:bodyPr>
          <a:lstStyle/>
          <a:p>
            <a:pPr algn="ctr"/>
            <a:r>
              <a:rPr lang="en-GB" b="1" dirty="0"/>
              <a:t>Which of the following should you do?</a:t>
            </a:r>
            <a:endParaRPr lang="en-US" dirty="0"/>
          </a:p>
        </p:txBody>
      </p:sp>
      <p:sp>
        <p:nvSpPr>
          <p:cNvPr id="3" name="Content Placeholder 2"/>
          <p:cNvSpPr>
            <a:spLocks noGrp="1"/>
          </p:cNvSpPr>
          <p:nvPr>
            <p:ph idx="1"/>
          </p:nvPr>
        </p:nvSpPr>
        <p:spPr>
          <a:xfrm>
            <a:off x="259622" y="2476457"/>
            <a:ext cx="7886700" cy="3263504"/>
          </a:xfrm>
        </p:spPr>
        <p:txBody>
          <a:bodyPr>
            <a:normAutofit fontScale="92500" lnSpcReduction="10000"/>
          </a:bodyPr>
          <a:lstStyle/>
          <a:p>
            <a:pPr marL="385763" indent="-385763">
              <a:buFont typeface="+mj-lt"/>
              <a:buAutoNum type="arabicPeriod"/>
            </a:pPr>
            <a:r>
              <a:rPr lang="en-GB" dirty="0"/>
              <a:t>Ask her family to persuade her to be realistic</a:t>
            </a:r>
          </a:p>
          <a:p>
            <a:pPr marL="0" indent="0">
              <a:buNone/>
            </a:pPr>
            <a:endParaRPr lang="en-GB" sz="900" b="1" dirty="0">
              <a:solidFill>
                <a:srgbClr val="7030A0"/>
              </a:solidFill>
            </a:endParaRPr>
          </a:p>
          <a:p>
            <a:pPr marL="385763" indent="-385763">
              <a:spcBef>
                <a:spcPts val="0"/>
              </a:spcBef>
              <a:buAutoNum type="arabicPeriod" startAt="2"/>
            </a:pPr>
            <a:r>
              <a:rPr lang="en-GB" dirty="0"/>
              <a:t>On a </a:t>
            </a:r>
            <a:r>
              <a:rPr lang="en-GB" b="1" dirty="0">
                <a:solidFill>
                  <a:srgbClr val="7030A0"/>
                </a:solidFill>
                <a:ea typeface="Calibri" panose="020F0502020204030204" pitchFamily="34" charset="0"/>
                <a:cs typeface="Times New Roman" panose="02020603050405020304" pitchFamily="18" charset="0"/>
              </a:rPr>
              <a:t>ReSPECT</a:t>
            </a:r>
            <a:r>
              <a:rPr lang="en-GB" dirty="0"/>
              <a:t> form record recommendations not for ventilation or CPR and tell her that she can’t demand these </a:t>
            </a:r>
          </a:p>
          <a:p>
            <a:pPr marL="0" indent="0">
              <a:spcBef>
                <a:spcPts val="0"/>
              </a:spcBef>
              <a:buNone/>
            </a:pPr>
            <a:endParaRPr lang="en-GB" sz="900" dirty="0"/>
          </a:p>
          <a:p>
            <a:pPr marL="0" indent="0">
              <a:spcBef>
                <a:spcPts val="0"/>
              </a:spcBef>
              <a:buNone/>
            </a:pPr>
            <a:endParaRPr lang="en-GB" sz="900" dirty="0"/>
          </a:p>
          <a:p>
            <a:pPr marL="0" indent="0">
              <a:spcBef>
                <a:spcPts val="0"/>
              </a:spcBef>
              <a:buNone/>
            </a:pPr>
            <a:r>
              <a:rPr lang="en-GB" dirty="0"/>
              <a:t>3.  Offer her a second opinion from an experienced    </a:t>
            </a:r>
          </a:p>
          <a:p>
            <a:pPr marL="0" indent="0">
              <a:spcBef>
                <a:spcPts val="0"/>
              </a:spcBef>
              <a:buNone/>
            </a:pPr>
            <a:r>
              <a:rPr lang="en-GB" dirty="0"/>
              <a:t>     clinician</a:t>
            </a:r>
          </a:p>
          <a:p>
            <a:pPr marL="0" indent="0">
              <a:spcBef>
                <a:spcPts val="0"/>
              </a:spcBef>
              <a:buNone/>
            </a:pPr>
            <a:endParaRPr lang="en-GB" sz="1000" dirty="0"/>
          </a:p>
          <a:p>
            <a:pPr marL="0" indent="0">
              <a:buNone/>
            </a:pPr>
            <a:r>
              <a:rPr lang="en-GB" dirty="0"/>
              <a:t>4.  Record the discussion in her health records</a:t>
            </a:r>
            <a:r>
              <a:rPr lang="en-GB" sz="750" dirty="0"/>
              <a:t>	</a:t>
            </a:r>
          </a:p>
          <a:p>
            <a:pPr marL="514350" indent="-514350">
              <a:buAutoNum type="arabicPeriod" startAt="4"/>
            </a:pPr>
            <a:endParaRPr lang="en-US" dirty="0"/>
          </a:p>
        </p:txBody>
      </p:sp>
      <p:sp>
        <p:nvSpPr>
          <p:cNvPr id="4" name="Rounded Rectangle 3"/>
          <p:cNvSpPr/>
          <p:nvPr/>
        </p:nvSpPr>
        <p:spPr>
          <a:xfrm>
            <a:off x="8146318" y="4212190"/>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ounded Rectangle 4"/>
          <p:cNvSpPr/>
          <p:nvPr/>
        </p:nvSpPr>
        <p:spPr>
          <a:xfrm>
            <a:off x="8155339" y="3519051"/>
            <a:ext cx="294013" cy="264405"/>
          </a:xfrm>
          <a:prstGeom prst="roundRect">
            <a:avLst>
              <a:gd name="adj" fmla="val 16667"/>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146319" y="2526323"/>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8146320" y="5169735"/>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p:cNvSpPr txBox="1"/>
          <p:nvPr/>
        </p:nvSpPr>
        <p:spPr>
          <a:xfrm>
            <a:off x="171938" y="164123"/>
            <a:ext cx="984739" cy="369332"/>
          </a:xfrm>
          <a:prstGeom prst="rect">
            <a:avLst/>
          </a:prstGeom>
          <a:noFill/>
        </p:spPr>
        <p:txBody>
          <a:bodyPr wrap="square" rtlCol="0">
            <a:spAutoFit/>
          </a:bodyPr>
          <a:lstStyle/>
          <a:p>
            <a:r>
              <a:rPr lang="en-GB" dirty="0"/>
              <a:t>MCQ 10</a:t>
            </a:r>
            <a:endParaRPr lang="en-US" dirty="0"/>
          </a:p>
        </p:txBody>
      </p:sp>
    </p:spTree>
    <p:extLst>
      <p:ext uri="{BB962C8B-B14F-4D97-AF65-F5344CB8AC3E}">
        <p14:creationId xmlns:p14="http://schemas.microsoft.com/office/powerpoint/2010/main" val="16976607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621" y="2476457"/>
            <a:ext cx="8180710" cy="4065020"/>
          </a:xfrm>
        </p:spPr>
        <p:txBody>
          <a:bodyPr>
            <a:normAutofit fontScale="92500"/>
          </a:bodyPr>
          <a:lstStyle/>
          <a:p>
            <a:pPr marL="385763" indent="-385763">
              <a:buFont typeface="+mj-lt"/>
              <a:buAutoNum type="arabicPeriod"/>
            </a:pPr>
            <a:r>
              <a:rPr lang="en-GB" dirty="0"/>
              <a:t>Ask her family to persuade her to be realistic		    </a:t>
            </a:r>
            <a:r>
              <a:rPr lang="en-GB" b="1" dirty="0">
                <a:solidFill>
                  <a:srgbClr val="C00000"/>
                </a:solidFill>
              </a:rPr>
              <a:t>N</a:t>
            </a:r>
          </a:p>
          <a:p>
            <a:pPr marL="0" indent="0">
              <a:buNone/>
            </a:pPr>
            <a:endParaRPr lang="en-GB" sz="900" b="1" dirty="0">
              <a:solidFill>
                <a:srgbClr val="7030A0"/>
              </a:solidFill>
            </a:endParaRPr>
          </a:p>
          <a:p>
            <a:pPr marL="385763" indent="-385763">
              <a:spcBef>
                <a:spcPts val="0"/>
              </a:spcBef>
              <a:buAutoNum type="arabicPeriod" startAt="2"/>
            </a:pPr>
            <a:r>
              <a:rPr lang="en-GB" dirty="0"/>
              <a:t>On a </a:t>
            </a:r>
            <a:r>
              <a:rPr lang="en-GB" b="1" dirty="0">
                <a:solidFill>
                  <a:srgbClr val="7030A0"/>
                </a:solidFill>
                <a:ea typeface="Calibri" panose="020F0502020204030204" pitchFamily="34" charset="0"/>
                <a:cs typeface="Times New Roman" panose="02020603050405020304" pitchFamily="18" charset="0"/>
              </a:rPr>
              <a:t>ReSPECT</a:t>
            </a:r>
            <a:r>
              <a:rPr lang="en-GB" dirty="0"/>
              <a:t> form record recommendations not for ventilation or CPR and tell her that she can’t demand these 							</a:t>
            </a:r>
            <a:r>
              <a:rPr lang="en-GB" b="1" dirty="0">
                <a:solidFill>
                  <a:srgbClr val="C00000"/>
                </a:solidFill>
              </a:rPr>
              <a:t>    N</a:t>
            </a:r>
          </a:p>
          <a:p>
            <a:pPr marL="0" indent="0">
              <a:spcBef>
                <a:spcPts val="0"/>
              </a:spcBef>
              <a:buNone/>
            </a:pPr>
            <a:endParaRPr lang="en-GB" sz="900" dirty="0"/>
          </a:p>
          <a:p>
            <a:pPr marL="0" indent="0">
              <a:spcBef>
                <a:spcPts val="0"/>
              </a:spcBef>
              <a:buNone/>
            </a:pPr>
            <a:endParaRPr lang="en-GB" sz="900" dirty="0"/>
          </a:p>
          <a:p>
            <a:pPr marL="0" indent="0">
              <a:spcBef>
                <a:spcPts val="0"/>
              </a:spcBef>
              <a:buNone/>
            </a:pPr>
            <a:r>
              <a:rPr lang="en-GB" dirty="0"/>
              <a:t>3.  Offer her a second opinion from an experienced    </a:t>
            </a:r>
          </a:p>
          <a:p>
            <a:pPr marL="0" indent="0">
              <a:spcBef>
                <a:spcPts val="0"/>
              </a:spcBef>
              <a:buNone/>
            </a:pPr>
            <a:r>
              <a:rPr lang="en-GB" dirty="0"/>
              <a:t>     clinician							    </a:t>
            </a:r>
            <a:r>
              <a:rPr lang="en-GB" b="1" dirty="0">
                <a:solidFill>
                  <a:srgbClr val="0000FF"/>
                </a:solidFill>
              </a:rPr>
              <a:t>Y</a:t>
            </a:r>
          </a:p>
          <a:p>
            <a:pPr marL="0" indent="0">
              <a:spcBef>
                <a:spcPts val="0"/>
              </a:spcBef>
              <a:buNone/>
            </a:pPr>
            <a:endParaRPr lang="en-GB" sz="1000" dirty="0"/>
          </a:p>
          <a:p>
            <a:pPr marL="0" indent="0">
              <a:buNone/>
            </a:pPr>
            <a:r>
              <a:rPr lang="en-GB" dirty="0"/>
              <a:t>4.  Record the discussion in her health records		    </a:t>
            </a:r>
            <a:r>
              <a:rPr lang="en-GB" b="1" dirty="0">
                <a:solidFill>
                  <a:srgbClr val="0000FF"/>
                </a:solidFill>
              </a:rPr>
              <a:t>Y</a:t>
            </a:r>
            <a:r>
              <a:rPr lang="en-GB" dirty="0"/>
              <a:t>	</a:t>
            </a:r>
            <a:r>
              <a:rPr lang="en-GB" sz="750" dirty="0"/>
              <a:t>	</a:t>
            </a:r>
          </a:p>
          <a:p>
            <a:pPr marL="514350" indent="-514350">
              <a:buAutoNum type="arabicPeriod" startAt="4"/>
            </a:pPr>
            <a:endParaRPr lang="en-US" dirty="0"/>
          </a:p>
        </p:txBody>
      </p:sp>
      <p:sp>
        <p:nvSpPr>
          <p:cNvPr id="9" name="Title 1"/>
          <p:cNvSpPr>
            <a:spLocks noGrp="1"/>
          </p:cNvSpPr>
          <p:nvPr>
            <p:ph type="title"/>
          </p:nvPr>
        </p:nvSpPr>
        <p:spPr>
          <a:xfrm>
            <a:off x="553631" y="716005"/>
            <a:ext cx="7886700" cy="994172"/>
          </a:xfrm>
        </p:spPr>
        <p:txBody>
          <a:bodyPr>
            <a:normAutofit/>
          </a:bodyPr>
          <a:lstStyle/>
          <a:p>
            <a:r>
              <a:rPr lang="en-GB" b="1" dirty="0"/>
              <a:t>Answers</a:t>
            </a:r>
            <a:endParaRPr lang="en-US" dirty="0"/>
          </a:p>
        </p:txBody>
      </p:sp>
      <p:sp>
        <p:nvSpPr>
          <p:cNvPr id="10" name="TextBox 9"/>
          <p:cNvSpPr txBox="1"/>
          <p:nvPr/>
        </p:nvSpPr>
        <p:spPr>
          <a:xfrm>
            <a:off x="171938" y="164123"/>
            <a:ext cx="984739" cy="369332"/>
          </a:xfrm>
          <a:prstGeom prst="rect">
            <a:avLst/>
          </a:prstGeom>
          <a:noFill/>
        </p:spPr>
        <p:txBody>
          <a:bodyPr wrap="square" rtlCol="0">
            <a:spAutoFit/>
          </a:bodyPr>
          <a:lstStyle/>
          <a:p>
            <a:r>
              <a:rPr lang="en-GB" dirty="0"/>
              <a:t>MCQ 10</a:t>
            </a:r>
            <a:endParaRPr lang="en-US" dirty="0"/>
          </a:p>
        </p:txBody>
      </p:sp>
    </p:spTree>
    <p:extLst>
      <p:ext uri="{BB962C8B-B14F-4D97-AF65-F5344CB8AC3E}">
        <p14:creationId xmlns:p14="http://schemas.microsoft.com/office/powerpoint/2010/main" val="25270035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33671"/>
            <a:ext cx="7886700" cy="994172"/>
          </a:xfrm>
        </p:spPr>
        <p:txBody>
          <a:bodyPr/>
          <a:lstStyle/>
          <a:p>
            <a:r>
              <a:rPr lang="en-GB" b="1" dirty="0">
                <a:solidFill>
                  <a:srgbClr val="0000FF"/>
                </a:solidFill>
              </a:rPr>
              <a:t>FEEDBACK:</a:t>
            </a:r>
            <a:endParaRPr lang="en-US" dirty="0">
              <a:solidFill>
                <a:srgbClr val="0000FF"/>
              </a:solidFill>
            </a:endParaRPr>
          </a:p>
        </p:txBody>
      </p:sp>
      <p:sp>
        <p:nvSpPr>
          <p:cNvPr id="3" name="Content Placeholder 2"/>
          <p:cNvSpPr>
            <a:spLocks noGrp="1"/>
          </p:cNvSpPr>
          <p:nvPr>
            <p:ph idx="1"/>
          </p:nvPr>
        </p:nvSpPr>
        <p:spPr>
          <a:xfrm>
            <a:off x="190500" y="1328059"/>
            <a:ext cx="8763000" cy="4721050"/>
          </a:xfrm>
        </p:spPr>
        <p:txBody>
          <a:bodyPr>
            <a:noAutofit/>
          </a:bodyPr>
          <a:lstStyle/>
          <a:p>
            <a:pPr marL="257175" indent="-257175">
              <a:spcBef>
                <a:spcPts val="0"/>
              </a:spcBef>
              <a:buFont typeface="Symbol" panose="05050102010706020507" pitchFamily="18" charset="2"/>
              <a:buChar char=""/>
            </a:pPr>
            <a:r>
              <a:rPr lang="en-GB" sz="2000" dirty="0">
                <a:solidFill>
                  <a:srgbClr val="0000FF"/>
                </a:solidFill>
                <a:ea typeface="Calibri" panose="020F0502020204030204" pitchFamily="34" charset="0"/>
                <a:cs typeface="Times New Roman" panose="02020603050405020304" pitchFamily="18" charset="0"/>
              </a:rPr>
              <a:t>Asking her family to persuade her to make a different decision would place an unreasonable burden on them. However, when family members are included in discussion, </a:t>
            </a:r>
            <a:r>
              <a:rPr lang="en-GB" sz="2000" dirty="0">
                <a:solidFill>
                  <a:srgbClr val="0000FF"/>
                </a:solidFill>
                <a:ea typeface="Calibri" panose="020F0502020204030204" pitchFamily="34" charset="0"/>
                <a:cs typeface="Times New Roman" panose="02020603050405020304" pitchFamily="18" charset="0"/>
              </a:rPr>
              <a:t>sometimes </a:t>
            </a:r>
            <a:r>
              <a:rPr lang="en-GB" sz="2000" dirty="0">
                <a:solidFill>
                  <a:srgbClr val="0000FF"/>
                </a:solidFill>
                <a:ea typeface="Calibri" panose="020F0502020204030204" pitchFamily="34" charset="0"/>
                <a:cs typeface="Times New Roman" panose="02020603050405020304" pitchFamily="18" charset="0"/>
              </a:rPr>
              <a:t>they will offer to and want to support a person in </a:t>
            </a:r>
            <a:r>
              <a:rPr lang="en-GB" sz="2000" dirty="0">
                <a:solidFill>
                  <a:srgbClr val="0000FF"/>
                </a:solidFill>
                <a:ea typeface="Calibri" panose="020F0502020204030204" pitchFamily="34" charset="0"/>
                <a:cs typeface="Times New Roman" panose="02020603050405020304" pitchFamily="18" charset="0"/>
              </a:rPr>
              <a:t>further </a:t>
            </a:r>
            <a:r>
              <a:rPr lang="en-GB" sz="2000" dirty="0">
                <a:solidFill>
                  <a:srgbClr val="0000FF"/>
                </a:solidFill>
                <a:ea typeface="Calibri" panose="020F0502020204030204" pitchFamily="34" charset="0"/>
                <a:cs typeface="Times New Roman" panose="02020603050405020304" pitchFamily="18" charset="0"/>
              </a:rPr>
              <a:t>consideration of their decisions. </a:t>
            </a:r>
          </a:p>
          <a:p>
            <a:pPr marL="257175" indent="-257175">
              <a:spcBef>
                <a:spcPts val="0"/>
              </a:spcBef>
              <a:buFont typeface="Symbol" panose="05050102010706020507" pitchFamily="18" charset="2"/>
              <a:buChar char=""/>
            </a:pPr>
            <a:endParaRPr lang="en-GB"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ea typeface="Calibri" panose="020F0502020204030204" pitchFamily="34" charset="0"/>
                <a:cs typeface="Times New Roman" panose="02020603050405020304" pitchFamily="18" charset="0"/>
              </a:rPr>
              <a:t>Recording a DNACPR recommendation against a person’s wishes, without offering them a second opinion, would be unlawful. The same principle is likely to apply to other potentially life-sustaining treatments such as ventilation.  </a:t>
            </a:r>
          </a:p>
          <a:p>
            <a:pPr marL="257175" indent="-257175">
              <a:spcBef>
                <a:spcPts val="0"/>
              </a:spcBef>
              <a:buFont typeface="Symbol" panose="05050102010706020507" pitchFamily="18" charset="2"/>
              <a:buChar char=""/>
            </a:pPr>
            <a:endParaRPr lang="en-GB" sz="8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When offering a second opinion, consider carefully who is best placed to give this. In this particular case, an experienced intensivist or respiratory physician may be appropriate. Remember that you are asking them to give an independent opinion, not to persuade the patient to accept your advice.</a:t>
            </a:r>
          </a:p>
          <a:p>
            <a:pPr marL="257175" indent="-257175">
              <a:spcBef>
                <a:spcPts val="0"/>
              </a:spcBef>
              <a:buFont typeface="Symbol" panose="05050102010706020507" pitchFamily="18" charset="2"/>
              <a:buChar char=""/>
            </a:pPr>
            <a:endParaRPr lang="en-US" sz="8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Bef>
                <a:spcPts val="0"/>
              </a:spcBef>
              <a:buFont typeface="Symbol" panose="05050102010706020507" pitchFamily="18" charset="2"/>
              <a:buChar char=""/>
            </a:pP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Document all planning discussions</a:t>
            </a: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 carefully</a:t>
            </a:r>
            <a:r>
              <a:rPr lang="en-GB"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 including detail of any disagreements, in a person’s health records. These records can help decision-making if a crisis occurs before an agreed plan has been made. In the event of future challenge, they may help you to show that you followed good practice.</a:t>
            </a:r>
          </a:p>
          <a:p>
            <a:pPr marL="0" indent="0">
              <a:spcBef>
                <a:spcPts val="0"/>
              </a:spcBef>
              <a:buNone/>
            </a:pPr>
            <a:endParaRPr lang="en-GB" sz="8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GB" sz="8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10</a:t>
            </a:r>
            <a:endParaRPr lang="en-US" dirty="0"/>
          </a:p>
        </p:txBody>
      </p:sp>
    </p:spTree>
    <p:extLst>
      <p:ext uri="{BB962C8B-B14F-4D97-AF65-F5344CB8AC3E}">
        <p14:creationId xmlns:p14="http://schemas.microsoft.com/office/powerpoint/2010/main" val="2151466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28650" y="1364266"/>
            <a:ext cx="7886700" cy="1495520"/>
          </a:xfrm>
        </p:spPr>
        <p:txBody>
          <a:bodyPr>
            <a:normAutofit fontScale="90000"/>
          </a:bodyPr>
          <a:lstStyle/>
          <a:p>
            <a:r>
              <a:rPr lang="en-GB" b="1" dirty="0"/>
              <a:t>What’s important to your patient and the decision that you have to make about their care?</a:t>
            </a:r>
            <a:br>
              <a:rPr lang="en-GB" b="1" dirty="0"/>
            </a:br>
            <a:br>
              <a:rPr lang="en-US" b="1" dirty="0"/>
            </a:br>
            <a:endParaRPr lang="en-US" dirty="0"/>
          </a:p>
        </p:txBody>
      </p:sp>
      <p:sp>
        <p:nvSpPr>
          <p:cNvPr id="3" name="Content Placeholder 2"/>
          <p:cNvSpPr>
            <a:spLocks noGrp="1"/>
          </p:cNvSpPr>
          <p:nvPr>
            <p:ph idx="1"/>
          </p:nvPr>
        </p:nvSpPr>
        <p:spPr>
          <a:xfrm>
            <a:off x="628649" y="2737246"/>
            <a:ext cx="7886700" cy="3263504"/>
          </a:xfrm>
        </p:spPr>
        <p:txBody>
          <a:bodyPr>
            <a:normAutofit lnSpcReduction="10000"/>
          </a:bodyPr>
          <a:lstStyle/>
          <a:p>
            <a:pPr marL="385763" indent="-385763">
              <a:buFont typeface="+mj-lt"/>
              <a:buAutoNum type="arabicPeriod"/>
            </a:pPr>
            <a:r>
              <a:rPr lang="en-GB" dirty="0"/>
              <a:t>Their previously expressed preferences for their care	                    				</a:t>
            </a:r>
            <a:endParaRPr lang="en-US" dirty="0"/>
          </a:p>
          <a:p>
            <a:pPr marL="385763" indent="-385763">
              <a:buFont typeface="+mj-lt"/>
              <a:buAutoNum type="arabicPeriod"/>
            </a:pPr>
            <a:r>
              <a:rPr lang="en-GB" dirty="0"/>
              <a:t>The agreed clinical recommendations on their </a:t>
            </a:r>
            <a:r>
              <a:rPr lang="en-GB" b="1" dirty="0">
                <a:solidFill>
                  <a:srgbClr val="7030A0"/>
                </a:solidFill>
              </a:rPr>
              <a:t>ReSPECT</a:t>
            </a:r>
            <a:r>
              <a:rPr lang="en-GB" dirty="0"/>
              <a:t> form				</a:t>
            </a:r>
            <a:endParaRPr lang="en-US" dirty="0"/>
          </a:p>
          <a:p>
            <a:pPr marL="385763" indent="-385763">
              <a:buFont typeface="+mj-lt"/>
              <a:buAutoNum type="arabicPeriod"/>
            </a:pPr>
            <a:r>
              <a:rPr lang="en-GB" dirty="0"/>
              <a:t>The colour of the form									</a:t>
            </a:r>
            <a:endParaRPr lang="en-US" dirty="0"/>
          </a:p>
          <a:p>
            <a:pPr marL="385763" indent="-385763">
              <a:buFont typeface="+mj-lt"/>
              <a:buAutoNum type="arabicPeriod"/>
            </a:pPr>
            <a:r>
              <a:rPr lang="en-GB" dirty="0"/>
              <a:t>Whether the form has been completed correctly	</a:t>
            </a:r>
            <a:endParaRPr lang="en-US" dirty="0"/>
          </a:p>
        </p:txBody>
      </p:sp>
      <p:sp>
        <p:nvSpPr>
          <p:cNvPr id="5" name="Rounded Rectangle 4"/>
          <p:cNvSpPr/>
          <p:nvPr/>
        </p:nvSpPr>
        <p:spPr>
          <a:xfrm>
            <a:off x="8221334" y="3117341"/>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221334" y="5195721"/>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8221334" y="4448410"/>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ounded Rectangle 7"/>
          <p:cNvSpPr/>
          <p:nvPr/>
        </p:nvSpPr>
        <p:spPr>
          <a:xfrm>
            <a:off x="8210310" y="3899791"/>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extBox 9"/>
          <p:cNvSpPr txBox="1"/>
          <p:nvPr/>
        </p:nvSpPr>
        <p:spPr>
          <a:xfrm>
            <a:off x="171938" y="164123"/>
            <a:ext cx="984739" cy="369332"/>
          </a:xfrm>
          <a:prstGeom prst="rect">
            <a:avLst/>
          </a:prstGeom>
          <a:noFill/>
        </p:spPr>
        <p:txBody>
          <a:bodyPr wrap="square" rtlCol="0">
            <a:spAutoFit/>
          </a:bodyPr>
          <a:lstStyle/>
          <a:p>
            <a:r>
              <a:rPr lang="en-GB" dirty="0"/>
              <a:t>MCQ 1</a:t>
            </a:r>
            <a:endParaRPr lang="en-US" dirty="0"/>
          </a:p>
        </p:txBody>
      </p:sp>
    </p:spTree>
    <p:extLst>
      <p:ext uri="{BB962C8B-B14F-4D97-AF65-F5344CB8AC3E}">
        <p14:creationId xmlns:p14="http://schemas.microsoft.com/office/powerpoint/2010/main" val="251922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28650" y="1131094"/>
            <a:ext cx="7886700" cy="994172"/>
          </a:xfrm>
        </p:spPr>
        <p:txBody>
          <a:bodyPr/>
          <a:lstStyle/>
          <a:p>
            <a:r>
              <a:rPr lang="en-GB" b="1" dirty="0"/>
              <a:t>Answers</a:t>
            </a:r>
            <a:endParaRPr lang="en-US" b="1" dirty="0"/>
          </a:p>
        </p:txBody>
      </p:sp>
      <p:sp>
        <p:nvSpPr>
          <p:cNvPr id="3" name="Content Placeholder 2"/>
          <p:cNvSpPr>
            <a:spLocks noGrp="1"/>
          </p:cNvSpPr>
          <p:nvPr>
            <p:ph idx="1"/>
          </p:nvPr>
        </p:nvSpPr>
        <p:spPr/>
        <p:txBody>
          <a:bodyPr>
            <a:normAutofit/>
          </a:bodyPr>
          <a:lstStyle/>
          <a:p>
            <a:pPr marL="385763" indent="-385763">
              <a:buFont typeface="+mj-lt"/>
              <a:buAutoNum type="arabicPeriod"/>
            </a:pPr>
            <a:r>
              <a:rPr lang="en-GB" dirty="0"/>
              <a:t>Their previously expressed preferences for their care	              					</a:t>
            </a:r>
            <a:r>
              <a:rPr lang="en-GB" b="1" dirty="0">
                <a:solidFill>
                  <a:srgbClr val="0000FF"/>
                </a:solidFill>
              </a:rPr>
              <a:t>Y </a:t>
            </a:r>
            <a:r>
              <a:rPr lang="en-GB" dirty="0"/>
              <a:t>				</a:t>
            </a:r>
            <a:endParaRPr lang="en-US" dirty="0"/>
          </a:p>
          <a:p>
            <a:pPr marL="385763" indent="-385763">
              <a:buFont typeface="+mj-lt"/>
              <a:buAutoNum type="arabicPeriod"/>
            </a:pPr>
            <a:r>
              <a:rPr lang="en-GB" dirty="0"/>
              <a:t>The agreed clinical recommendations on their </a:t>
            </a:r>
            <a:r>
              <a:rPr lang="en-GB" b="1" dirty="0">
                <a:solidFill>
                  <a:srgbClr val="7030A0"/>
                </a:solidFill>
              </a:rPr>
              <a:t>ReSPECT </a:t>
            </a:r>
            <a:r>
              <a:rPr lang="en-GB" dirty="0"/>
              <a:t>form       					</a:t>
            </a:r>
            <a:r>
              <a:rPr lang="en-GB" b="1" dirty="0">
                <a:solidFill>
                  <a:srgbClr val="0000FF"/>
                </a:solidFill>
              </a:rPr>
              <a:t>Y </a:t>
            </a:r>
            <a:r>
              <a:rPr lang="en-GB" dirty="0"/>
              <a:t>				</a:t>
            </a:r>
            <a:endParaRPr lang="en-US" dirty="0"/>
          </a:p>
          <a:p>
            <a:pPr marL="385763" indent="-385763">
              <a:buFont typeface="+mj-lt"/>
              <a:buAutoNum type="arabicPeriod"/>
            </a:pPr>
            <a:r>
              <a:rPr lang="en-GB" dirty="0"/>
              <a:t>The colour of the form				     	</a:t>
            </a:r>
            <a:r>
              <a:rPr lang="en-GB" b="1" dirty="0">
                <a:solidFill>
                  <a:srgbClr val="FF0000"/>
                </a:solidFill>
              </a:rPr>
              <a:t>N</a:t>
            </a:r>
            <a:r>
              <a:rPr lang="en-GB" dirty="0"/>
              <a:t>								</a:t>
            </a:r>
            <a:endParaRPr lang="en-US" dirty="0"/>
          </a:p>
          <a:p>
            <a:pPr marL="385763" indent="-385763">
              <a:buFont typeface="+mj-lt"/>
              <a:buAutoNum type="arabicPeriod"/>
            </a:pPr>
            <a:r>
              <a:rPr lang="en-GB" dirty="0"/>
              <a:t>Whether the form has been completed correctly								</a:t>
            </a:r>
            <a:r>
              <a:rPr lang="en-GB" b="1" dirty="0">
                <a:solidFill>
                  <a:srgbClr val="0000FF"/>
                </a:solidFill>
              </a:rPr>
              <a:t>Y</a:t>
            </a:r>
            <a:endParaRPr lang="en-US" b="1" dirty="0">
              <a:solidFill>
                <a:schemeClr val="accent6">
                  <a:lumMod val="75000"/>
                </a:schemeClr>
              </a:solidFill>
            </a:endParaRPr>
          </a:p>
        </p:txBody>
      </p:sp>
      <p:sp>
        <p:nvSpPr>
          <p:cNvPr id="5" name="TextBox 4"/>
          <p:cNvSpPr txBox="1"/>
          <p:nvPr/>
        </p:nvSpPr>
        <p:spPr>
          <a:xfrm>
            <a:off x="171938" y="164123"/>
            <a:ext cx="984739" cy="369332"/>
          </a:xfrm>
          <a:prstGeom prst="rect">
            <a:avLst/>
          </a:prstGeom>
          <a:noFill/>
        </p:spPr>
        <p:txBody>
          <a:bodyPr wrap="square" rtlCol="0">
            <a:spAutoFit/>
          </a:bodyPr>
          <a:lstStyle/>
          <a:p>
            <a:r>
              <a:rPr lang="en-GB" dirty="0"/>
              <a:t>MCQ 1</a:t>
            </a:r>
            <a:endParaRPr lang="en-US" dirty="0"/>
          </a:p>
        </p:txBody>
      </p:sp>
    </p:spTree>
    <p:extLst>
      <p:ext uri="{BB962C8B-B14F-4D97-AF65-F5344CB8AC3E}">
        <p14:creationId xmlns:p14="http://schemas.microsoft.com/office/powerpoint/2010/main" val="3123595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96347"/>
            <a:ext cx="7886700" cy="994172"/>
          </a:xfrm>
        </p:spPr>
        <p:txBody>
          <a:bodyPr>
            <a:normAutofit fontScale="90000"/>
          </a:bodyPr>
          <a:lstStyle/>
          <a:p>
            <a:r>
              <a:rPr lang="en-GB" b="1" dirty="0">
                <a:solidFill>
                  <a:srgbClr val="0000FF"/>
                </a:solidFill>
              </a:rPr>
              <a:t>FEEDBACK: </a:t>
            </a:r>
            <a:br>
              <a:rPr lang="en-US" dirty="0"/>
            </a:br>
            <a:endParaRPr lang="en-US" dirty="0"/>
          </a:p>
        </p:txBody>
      </p:sp>
      <p:sp>
        <p:nvSpPr>
          <p:cNvPr id="3" name="Content Placeholder 2"/>
          <p:cNvSpPr>
            <a:spLocks noGrp="1"/>
          </p:cNvSpPr>
          <p:nvPr>
            <p:ph idx="1"/>
          </p:nvPr>
        </p:nvSpPr>
        <p:spPr>
          <a:xfrm>
            <a:off x="628650" y="1879601"/>
            <a:ext cx="7886700" cy="4325256"/>
          </a:xfrm>
        </p:spPr>
        <p:txBody>
          <a:bodyPr>
            <a:normAutofit fontScale="55000" lnSpcReduction="20000"/>
          </a:bodyPr>
          <a:lstStyle/>
          <a:p>
            <a:pPr lvl="0">
              <a:buSzPct val="150000"/>
            </a:pPr>
            <a:r>
              <a:rPr lang="en-GB" sz="4400" dirty="0">
                <a:solidFill>
                  <a:srgbClr val="0000FF"/>
                </a:solidFill>
              </a:rPr>
              <a:t>You have to make immediate decisions in order to give your patient the best possible care. </a:t>
            </a:r>
            <a:endParaRPr lang="en-US" sz="4400" dirty="0">
              <a:solidFill>
                <a:srgbClr val="0000FF"/>
              </a:solidFill>
            </a:endParaRPr>
          </a:p>
          <a:p>
            <a:pPr lvl="0">
              <a:buSzPct val="150000"/>
            </a:pPr>
            <a:r>
              <a:rPr lang="en-GB" sz="4400" dirty="0">
                <a:solidFill>
                  <a:srgbClr val="0000FF"/>
                </a:solidFill>
              </a:rPr>
              <a:t>Any information about their previously expressed preferences, and agreed clinical recommendations can help you to make the right decision for their benefit and best interests. </a:t>
            </a:r>
            <a:endParaRPr lang="en-US" sz="4400" dirty="0">
              <a:solidFill>
                <a:srgbClr val="0000FF"/>
              </a:solidFill>
            </a:endParaRPr>
          </a:p>
          <a:p>
            <a:pPr lvl="0">
              <a:buSzPct val="150000"/>
            </a:pPr>
            <a:r>
              <a:rPr lang="en-GB" sz="4400" dirty="0">
                <a:solidFill>
                  <a:srgbClr val="0000FF"/>
                </a:solidFill>
              </a:rPr>
              <a:t>The reason why a lilac colour is recommended for a </a:t>
            </a:r>
            <a:r>
              <a:rPr lang="en-GB" sz="4400" b="1" dirty="0">
                <a:solidFill>
                  <a:srgbClr val="7030A0"/>
                </a:solidFill>
              </a:rPr>
              <a:t>ReSPECT</a:t>
            </a:r>
            <a:r>
              <a:rPr lang="en-GB" sz="4400" dirty="0">
                <a:solidFill>
                  <a:srgbClr val="0000FF"/>
                </a:solidFill>
              </a:rPr>
              <a:t> form is to make it easy to recognise without delay. </a:t>
            </a:r>
            <a:endParaRPr lang="en-US" sz="4400" dirty="0">
              <a:solidFill>
                <a:srgbClr val="0000FF"/>
              </a:solidFill>
            </a:endParaRPr>
          </a:p>
          <a:p>
            <a:pPr lvl="0">
              <a:buSzPct val="150000"/>
            </a:pPr>
            <a:r>
              <a:rPr lang="en-GB" sz="4400" dirty="0">
                <a:solidFill>
                  <a:srgbClr val="0000FF"/>
                </a:solidFill>
              </a:rPr>
              <a:t>If the form has not been completed correctly (e.g. it is unsigned, or the recommendations have not been discussed without valid reason) you will need to be much more cautious about using it to guide your decisions, which must always be based on the best reliable information available to you. </a:t>
            </a:r>
            <a:endParaRPr lang="en-US" sz="4400" dirty="0">
              <a:solidFill>
                <a:srgbClr val="0000FF"/>
              </a:solidFill>
            </a:endParaRPr>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1</a:t>
            </a:r>
            <a:endParaRPr lang="en-US" dirty="0"/>
          </a:p>
        </p:txBody>
      </p:sp>
    </p:spTree>
    <p:extLst>
      <p:ext uri="{BB962C8B-B14F-4D97-AF65-F5344CB8AC3E}">
        <p14:creationId xmlns:p14="http://schemas.microsoft.com/office/powerpoint/2010/main" val="423926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2317" y="1383975"/>
            <a:ext cx="7886700" cy="4310244"/>
          </a:xfrm>
        </p:spPr>
        <p:txBody>
          <a:bodyPr>
            <a:normAutofit fontScale="92500" lnSpcReduction="20000"/>
          </a:bodyPr>
          <a:lstStyle/>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Your patient, Mr NF, is 88 and lives alone. His general health has been good.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At a recent screening examination, he was found to have a large abdominal aortic aneurysm, which is asymptomatic.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A vascular surgeon has advised him to have endovascular repair, but he has decided that he would rather ‘let nature take its course’ rather than accept the risks of intervention. </a:t>
            </a:r>
          </a:p>
          <a:p>
            <a:pPr marL="0" indent="0">
              <a:spcBef>
                <a:spcPts val="0"/>
              </a:spcBef>
              <a:buNone/>
            </a:pPr>
            <a:endPar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dirty="0">
                <a:solidFill>
                  <a:srgbClr val="C00000"/>
                </a:solidFill>
                <a:latin typeface="Calibri" panose="020F0502020204030204" pitchFamily="34" charset="0"/>
                <a:ea typeface="Calibri" panose="020F0502020204030204" pitchFamily="34" charset="0"/>
                <a:cs typeface="Times New Roman" panose="02020603050405020304" pitchFamily="18" charset="0"/>
              </a:rPr>
              <a:t>He has decided also that he would not want open surgery for the aneurysm.</a:t>
            </a:r>
            <a:endParaRPr lang="en-US"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TextBox 3"/>
          <p:cNvSpPr txBox="1"/>
          <p:nvPr/>
        </p:nvSpPr>
        <p:spPr>
          <a:xfrm>
            <a:off x="171938" y="164123"/>
            <a:ext cx="984739" cy="369332"/>
          </a:xfrm>
          <a:prstGeom prst="rect">
            <a:avLst/>
          </a:prstGeom>
          <a:noFill/>
        </p:spPr>
        <p:txBody>
          <a:bodyPr wrap="square" rtlCol="0">
            <a:spAutoFit/>
          </a:bodyPr>
          <a:lstStyle/>
          <a:p>
            <a:r>
              <a:rPr lang="en-GB" dirty="0"/>
              <a:t>MCQ 2</a:t>
            </a:r>
            <a:endParaRPr lang="en-US" dirty="0"/>
          </a:p>
        </p:txBody>
      </p:sp>
    </p:spTree>
    <p:extLst>
      <p:ext uri="{BB962C8B-B14F-4D97-AF65-F5344CB8AC3E}">
        <p14:creationId xmlns:p14="http://schemas.microsoft.com/office/powerpoint/2010/main" val="1170976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64266"/>
            <a:ext cx="7886700" cy="994172"/>
          </a:xfrm>
        </p:spPr>
        <p:txBody>
          <a:bodyPr>
            <a:normAutofit fontScale="90000"/>
          </a:bodyPr>
          <a:lstStyle/>
          <a:p>
            <a:r>
              <a:rPr lang="en-GB" b="1" dirty="0"/>
              <a:t>Which of the following statements is correct?</a:t>
            </a:r>
            <a:br>
              <a:rPr lang="en-US" b="1" dirty="0"/>
            </a:br>
            <a:endParaRPr lang="en-US" dirty="0"/>
          </a:p>
        </p:txBody>
      </p:sp>
      <p:sp>
        <p:nvSpPr>
          <p:cNvPr id="3" name="Content Placeholder 2"/>
          <p:cNvSpPr>
            <a:spLocks noGrp="1"/>
          </p:cNvSpPr>
          <p:nvPr>
            <p:ph idx="1"/>
          </p:nvPr>
        </p:nvSpPr>
        <p:spPr>
          <a:xfrm>
            <a:off x="409194" y="2445925"/>
            <a:ext cx="7886700" cy="3263504"/>
          </a:xfrm>
        </p:spPr>
        <p:txBody>
          <a:bodyPr>
            <a:normAutofit fontScale="85000" lnSpcReduction="10000"/>
          </a:bodyPr>
          <a:lstStyle/>
          <a:p>
            <a:pPr marL="385763" indent="-385763">
              <a:buFont typeface="+mj-lt"/>
              <a:buAutoNum type="arabicPeriod"/>
            </a:pPr>
            <a:r>
              <a:rPr lang="en-GB" dirty="0"/>
              <a:t>The </a:t>
            </a:r>
            <a:r>
              <a:rPr lang="en-GB" b="1" dirty="0">
                <a:solidFill>
                  <a:srgbClr val="7030A0"/>
                </a:solidFill>
              </a:rPr>
              <a:t>ReSPECT</a:t>
            </a:r>
            <a:r>
              <a:rPr lang="en-GB" dirty="0"/>
              <a:t> process and form should be discussed </a:t>
            </a:r>
          </a:p>
          <a:p>
            <a:pPr marL="0" indent="0">
              <a:spcBef>
                <a:spcPts val="0"/>
              </a:spcBef>
              <a:buNone/>
            </a:pPr>
            <a:r>
              <a:rPr lang="en-GB" dirty="0"/>
              <a:t>	with him</a:t>
            </a:r>
          </a:p>
          <a:p>
            <a:pPr marL="0" indent="0">
              <a:buNone/>
            </a:pPr>
            <a:endParaRPr lang="en-GB" sz="750" dirty="0"/>
          </a:p>
          <a:p>
            <a:pPr marL="0" indent="0">
              <a:buNone/>
            </a:pPr>
            <a:r>
              <a:rPr lang="en-GB" dirty="0"/>
              <a:t>2.   A DNACPR recommendation should be recorded </a:t>
            </a:r>
          </a:p>
          <a:p>
            <a:pPr marL="0" indent="0">
              <a:buNone/>
            </a:pPr>
            <a:endParaRPr lang="en-GB" sz="750" dirty="0"/>
          </a:p>
          <a:p>
            <a:pPr marL="0" indent="0">
              <a:buNone/>
            </a:pPr>
            <a:r>
              <a:rPr lang="en-GB" dirty="0"/>
              <a:t>3.   A </a:t>
            </a:r>
            <a:r>
              <a:rPr lang="en-GB" b="1" dirty="0">
                <a:solidFill>
                  <a:srgbClr val="7030A0"/>
                </a:solidFill>
              </a:rPr>
              <a:t>ReSPECT</a:t>
            </a:r>
            <a:r>
              <a:rPr lang="en-GB" dirty="0"/>
              <a:t> form should record that he has refused surgery </a:t>
            </a:r>
          </a:p>
          <a:p>
            <a:pPr marL="0" indent="0">
              <a:spcBef>
                <a:spcPts val="0"/>
              </a:spcBef>
              <a:buNone/>
            </a:pPr>
            <a:r>
              <a:rPr lang="en-GB" dirty="0"/>
              <a:t>       	 advice</a:t>
            </a:r>
          </a:p>
          <a:p>
            <a:pPr marL="0" indent="0">
              <a:buNone/>
            </a:pPr>
            <a:endParaRPr lang="en-GB" sz="750" dirty="0"/>
          </a:p>
          <a:p>
            <a:pPr marL="0" indent="0">
              <a:buNone/>
            </a:pPr>
            <a:r>
              <a:rPr lang="en-GB" dirty="0"/>
              <a:t>4.   His goals of treatment in a crisis should be discussed with  </a:t>
            </a:r>
          </a:p>
          <a:p>
            <a:pPr marL="0" indent="0">
              <a:spcBef>
                <a:spcPts val="0"/>
              </a:spcBef>
              <a:buNone/>
            </a:pPr>
            <a:r>
              <a:rPr lang="en-GB" dirty="0"/>
              <a:t>	him</a:t>
            </a:r>
            <a:endParaRPr lang="en-US" dirty="0"/>
          </a:p>
        </p:txBody>
      </p:sp>
      <p:sp>
        <p:nvSpPr>
          <p:cNvPr id="4" name="Rounded Rectangle 3"/>
          <p:cNvSpPr/>
          <p:nvPr/>
        </p:nvSpPr>
        <p:spPr>
          <a:xfrm>
            <a:off x="8001878" y="4360915"/>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ounded Rectangle 4"/>
          <p:cNvSpPr/>
          <p:nvPr/>
        </p:nvSpPr>
        <p:spPr>
          <a:xfrm>
            <a:off x="8001878" y="3403420"/>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ounded Rectangle 5"/>
          <p:cNvSpPr/>
          <p:nvPr/>
        </p:nvSpPr>
        <p:spPr>
          <a:xfrm>
            <a:off x="8001879" y="2743989"/>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6"/>
          <p:cNvSpPr/>
          <p:nvPr/>
        </p:nvSpPr>
        <p:spPr>
          <a:xfrm>
            <a:off x="8001878" y="5318410"/>
            <a:ext cx="294013" cy="26440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p:cNvSpPr txBox="1"/>
          <p:nvPr/>
        </p:nvSpPr>
        <p:spPr>
          <a:xfrm>
            <a:off x="171938" y="164123"/>
            <a:ext cx="984739" cy="369332"/>
          </a:xfrm>
          <a:prstGeom prst="rect">
            <a:avLst/>
          </a:prstGeom>
          <a:noFill/>
        </p:spPr>
        <p:txBody>
          <a:bodyPr wrap="square" rtlCol="0">
            <a:spAutoFit/>
          </a:bodyPr>
          <a:lstStyle/>
          <a:p>
            <a:r>
              <a:rPr lang="en-GB" dirty="0"/>
              <a:t>MCQ 2</a:t>
            </a:r>
            <a:endParaRPr lang="en-US" dirty="0"/>
          </a:p>
        </p:txBody>
      </p:sp>
    </p:spTree>
    <p:extLst>
      <p:ext uri="{BB962C8B-B14F-4D97-AF65-F5344CB8AC3E}">
        <p14:creationId xmlns:p14="http://schemas.microsoft.com/office/powerpoint/2010/main" val="19599151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2672</TotalTime>
  <Words>3615</Words>
  <Application>Microsoft Office PowerPoint</Application>
  <PresentationFormat>On-screen Show (4:3)</PresentationFormat>
  <Paragraphs>368</Paragraphs>
  <Slides>43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You are called to a critically ill person who is not previously known to you. You are presented with a completed ReSPECT form, but it’s printed in black and white, not colour. You must decide whether it is valid.</vt:lpstr>
      <vt:lpstr>What’s important to your patient and the decision that you have to make about their care?  </vt:lpstr>
      <vt:lpstr>Answers</vt:lpstr>
      <vt:lpstr>FEEDBACK:  </vt:lpstr>
      <vt:lpstr>PowerPoint Presentation</vt:lpstr>
      <vt:lpstr>Which of the following statements is correct? </vt:lpstr>
      <vt:lpstr>Answers</vt:lpstr>
      <vt:lpstr>FEEDBACK:</vt:lpstr>
      <vt:lpstr>PowerPoint Presentation</vt:lpstr>
      <vt:lpstr>Which of the following should happen?</vt:lpstr>
      <vt:lpstr>Answers</vt:lpstr>
      <vt:lpstr>FEEDBACK:</vt:lpstr>
      <vt:lpstr>PowerPoint Presentation</vt:lpstr>
      <vt:lpstr>Which of the following apply?</vt:lpstr>
      <vt:lpstr>Answers</vt:lpstr>
      <vt:lpstr>FEEDBACK:</vt:lpstr>
      <vt:lpstr>You are called to a critically ill person and presented with a ReSPECT form, but it’s a photocopy. You must decide whether it is valid.</vt:lpstr>
      <vt:lpstr>What do you need to do to enable you to make the right decisions for your patient?  </vt:lpstr>
      <vt:lpstr>Answers   </vt:lpstr>
      <vt:lpstr>FEEDBACK:</vt:lpstr>
      <vt:lpstr>PowerPoint Presentation</vt:lpstr>
      <vt:lpstr>Which of the following apply?  </vt:lpstr>
      <vt:lpstr>Answers  </vt:lpstr>
      <vt:lpstr>FEEDBACK:</vt:lpstr>
      <vt:lpstr>PowerPoint Presentation</vt:lpstr>
      <vt:lpstr>Which of the following should you do?</vt:lpstr>
      <vt:lpstr>Answers</vt:lpstr>
      <vt:lpstr>FEEDBACK:</vt:lpstr>
      <vt:lpstr>PowerPoint Presentation</vt:lpstr>
      <vt:lpstr>Which of the following are correct?</vt:lpstr>
      <vt:lpstr>Answers</vt:lpstr>
      <vt:lpstr>FEEDBACK:</vt:lpstr>
      <vt:lpstr>PowerPoint Presentation</vt:lpstr>
      <vt:lpstr>Which of the following should you do?</vt:lpstr>
      <vt:lpstr>Answers</vt:lpstr>
      <vt:lpstr>FEEDBACK:</vt:lpstr>
      <vt:lpstr>PowerPoint Presentation</vt:lpstr>
      <vt:lpstr>Which of the following should you do?</vt:lpstr>
      <vt:lpstr>Answers</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ReSPECT</dc:title>
  <dc:creator>David Pitcher</dc:creator>
  <cp:lastModifiedBy>David Pitcher</cp:lastModifiedBy>
  <cp:revision>74</cp:revision>
  <dcterms:created xsi:type="dcterms:W3CDTF">2016-12-08T09:14:00Z</dcterms:created>
  <dcterms:modified xsi:type="dcterms:W3CDTF">2017-05-03T13:15:24Z</dcterms:modified>
</cp:coreProperties>
</file>