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71" r:id="rId5"/>
    <p:sldId id="259" r:id="rId6"/>
    <p:sldId id="260" r:id="rId7"/>
    <p:sldId id="261" r:id="rId8"/>
    <p:sldId id="262" r:id="rId9"/>
    <p:sldId id="272" r:id="rId10"/>
    <p:sldId id="273" r:id="rId11"/>
    <p:sldId id="274" r:id="rId12"/>
    <p:sldId id="265" r:id="rId13"/>
    <p:sldId id="266" r:id="rId14"/>
    <p:sldId id="267" r:id="rId15"/>
    <p:sldId id="268" r:id="rId16"/>
    <p:sldId id="269" r:id="rId17"/>
    <p:sldId id="270" r:id="rId1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94682"/>
  </p:normalViewPr>
  <p:slideViewPr>
    <p:cSldViewPr snapToGrid="0">
      <p:cViewPr varScale="1">
        <p:scale>
          <a:sx n="82" d="100"/>
          <a:sy n="82" d="100"/>
        </p:scale>
        <p:origin x="65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Shape 94"/>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718300"/>
            <a:ext cx="10464800" cy="1422400"/>
          </a:xfrm>
          <a:prstGeom prst="rect">
            <a:avLst/>
          </a:prstGeom>
        </p:spPr>
        <p:txBody>
          <a:bodyPr anchor="b"/>
          <a:lstStyle/>
          <a:p>
            <a:r>
              <a:t>Title Text</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6311798" y="9245600"/>
            <a:ext cx="368504" cy="381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Shape 40"/>
          <p:cNvSpPr>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19" name="Shape 119"/>
          <p:cNvSpPr/>
          <p:nvPr/>
        </p:nvSpPr>
        <p:spPr>
          <a:xfrm>
            <a:off x="281251" y="247881"/>
            <a:ext cx="12442298" cy="1145059"/>
          </a:xfrm>
          <a:prstGeom prst="roundRect">
            <a:avLst>
              <a:gd name="adj" fmla="val 7979"/>
            </a:avLst>
          </a:prstGeom>
          <a:solidFill>
            <a:srgbClr val="FFFFFF"/>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dirty="0"/>
              <a:t>How to complete a </a:t>
            </a:r>
            <a:r>
              <a:rPr lang="en-GB" dirty="0"/>
              <a:t>            form</a:t>
            </a:r>
            <a:endParaRPr dirty="0"/>
          </a:p>
        </p:txBody>
      </p:sp>
      <p:sp>
        <p:nvSpPr>
          <p:cNvPr id="120" name="Shape 120"/>
          <p:cNvSpPr/>
          <p:nvPr/>
        </p:nvSpPr>
        <p:spPr>
          <a:xfrm>
            <a:off x="253677" y="1606348"/>
            <a:ext cx="12442299" cy="7401778"/>
          </a:xfrm>
          <a:prstGeom prst="roundRect">
            <a:avLst>
              <a:gd name="adj" fmla="val 1248"/>
            </a:avLst>
          </a:prstGeom>
          <a:solidFill>
            <a:srgbClr val="FFFFFF"/>
          </a:solidFill>
          <a:ln w="12700">
            <a:miter lim="400000"/>
          </a:ln>
          <a:extLst>
            <a:ext uri="{C572A759-6A51-4108-AA02-DFA0A04FC94B}">
              <ma14:wrappingTextBoxFlag xmlns="" xmlns:ma14="http://schemas.microsoft.com/office/mac/drawingml/2011/main" val="1"/>
            </a:ext>
          </a:extLst>
        </p:spPr>
        <p:txBody>
          <a:bodyPr lIns="381000" tIns="381000" rIns="381000" bIns="381000"/>
          <a:lstStyle>
            <a:lvl1pPr algn="l" defTabSz="457200">
              <a:lnSpc>
                <a:spcPct val="110000"/>
              </a:lnSpc>
              <a:defRPr sz="3800" b="1">
                <a:solidFill>
                  <a:srgbClr val="56486A"/>
                </a:solidFill>
                <a:latin typeface="Helvetica"/>
                <a:ea typeface="Helvetica"/>
                <a:cs typeface="Helvetica"/>
                <a:sym typeface="Helvetica"/>
              </a:defRPr>
            </a:lvl1pPr>
          </a:lstStyle>
          <a:p>
            <a:pPr algn="ctr"/>
            <a:endParaRPr lang="en-GB" dirty="0"/>
          </a:p>
          <a:p>
            <a:pPr algn="ctr"/>
            <a:endParaRPr lang="en-GB" dirty="0"/>
          </a:p>
          <a:p>
            <a:pPr algn="ctr"/>
            <a:endParaRPr lang="en-GB" dirty="0"/>
          </a:p>
          <a:p>
            <a:pPr algn="ctr"/>
            <a:endParaRPr lang="en-GB" dirty="0"/>
          </a:p>
          <a:p>
            <a:pPr algn="ctr"/>
            <a:endParaRPr lang="en-GB" dirty="0"/>
          </a:p>
          <a:p>
            <a:pPr algn="ctr"/>
            <a:r>
              <a:rPr dirty="0"/>
              <a:t>A step-by-step guide</a:t>
            </a:r>
          </a:p>
        </p:txBody>
      </p:sp>
      <p:sp>
        <p:nvSpPr>
          <p:cNvPr id="121" name="Shape 121"/>
          <p:cNvSpPr/>
          <p:nvPr/>
        </p:nvSpPr>
        <p:spPr>
          <a:xfrm>
            <a:off x="4381665" y="9069676"/>
            <a:ext cx="4241469"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a:t>
            </a:r>
            <a:r>
              <a:rPr lang="en-GB" dirty="0"/>
              <a:t> (version 1.0)</a:t>
            </a:r>
            <a:endParaRPr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5647" y="511389"/>
            <a:ext cx="1897925" cy="604489"/>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83" name="Shape 183"/>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indent="0" defTabSz="914400" hangingPunct="1">
              <a:defRPr sz="4800" b="1">
                <a:solidFill>
                  <a:srgbClr val="56486A"/>
                </a:solidFill>
                <a:latin typeface="Helvetica"/>
                <a:ea typeface="Helvetica"/>
                <a:cs typeface="Helvetica"/>
                <a:sym typeface="Helvetica"/>
              </a:defRPr>
            </a:pPr>
            <a:r>
              <a:rPr kumimoji="0" sz="4800" b="1" i="0" u="none" strike="noStrike" kern="0" cap="none" spc="0" normalizeH="0" baseline="0" noProof="0" dirty="0">
                <a:ln>
                  <a:noFill/>
                </a:ln>
                <a:solidFill>
                  <a:srgbClr val="56486A"/>
                </a:solidFill>
                <a:effectLst/>
                <a:uLnTx/>
                <a:uFillTx/>
                <a:latin typeface="Helvetica"/>
                <a:ea typeface="Helvetica"/>
                <a:cs typeface="Helvetica"/>
                <a:sym typeface="Helvetica"/>
              </a:rPr>
              <a:t>Completing </a:t>
            </a:r>
            <a:r>
              <a:rPr kumimoji="0" lang="en-GB" sz="4800" b="1" i="0" u="none" strike="noStrike" kern="0" cap="none" spc="0" normalizeH="0" baseline="0" noProof="0" dirty="0">
                <a:ln>
                  <a:noFill/>
                </a:ln>
                <a:solidFill>
                  <a:srgbClr val="56486A"/>
                </a:solidFill>
                <a:effectLst/>
                <a:uLnTx/>
                <a:uFillTx/>
                <a:latin typeface="Helvetica"/>
                <a:ea typeface="Helvetica"/>
                <a:cs typeface="Helvetica"/>
                <a:sym typeface="Helvetica"/>
              </a:rPr>
              <a:t>a </a:t>
            </a:r>
            <a:r>
              <a:rPr kumimoji="0" sz="4800" b="1" i="0" u="none" strike="noStrike" kern="0" cap="none" spc="0" normalizeH="0" baseline="0" noProof="0" dirty="0">
                <a:ln>
                  <a:noFill/>
                </a:ln>
                <a:solidFill>
                  <a:srgbClr val="56486A"/>
                </a:solidFill>
                <a:effectLst/>
                <a:uLnTx/>
                <a:uFillTx/>
                <a:latin typeface="Helvetica"/>
                <a:ea typeface="Helvetica"/>
                <a:cs typeface="Helvetica"/>
                <a:sym typeface="Helvetica"/>
              </a:rPr>
              <a:t>ReSPECT form </a:t>
            </a:r>
            <a:r>
              <a:rPr lang="en-GB" dirty="0"/>
              <a:t>– </a:t>
            </a:r>
            <a:r>
              <a:rPr kumimoji="0" lang="en-GB" sz="4800" b="1" i="0" u="none" strike="noStrike" kern="0" cap="none" spc="0" normalizeH="0" baseline="0" noProof="0" dirty="0">
                <a:ln>
                  <a:noFill/>
                </a:ln>
                <a:solidFill>
                  <a:srgbClr val="56486A"/>
                </a:solidFill>
                <a:effectLst/>
                <a:uLnTx/>
                <a:uFillTx/>
                <a:latin typeface="Helvetica"/>
                <a:ea typeface="Helvetica"/>
                <a:cs typeface="Helvetica"/>
                <a:sym typeface="Helvetica"/>
              </a:rPr>
              <a:t>4c</a:t>
            </a:r>
            <a:endParaRPr kumimoji="0" sz="4800" b="1" i="0" u="none" strike="noStrike" kern="0" cap="none" spc="0" normalizeH="0" baseline="0" noProof="0" dirty="0">
              <a:ln>
                <a:noFill/>
              </a:ln>
              <a:solidFill>
                <a:srgbClr val="56486A"/>
              </a:solidFill>
              <a:effectLst/>
              <a:uLnTx/>
              <a:uFillTx/>
              <a:latin typeface="Helvetica"/>
              <a:ea typeface="Helvetica"/>
              <a:cs typeface="Helvetica"/>
              <a:sym typeface="Helvetica"/>
            </a:endParaRPr>
          </a:p>
        </p:txBody>
      </p:sp>
      <p:sp>
        <p:nvSpPr>
          <p:cNvPr id="184" name="Shape 184"/>
          <p:cNvSpPr/>
          <p:nvPr/>
        </p:nvSpPr>
        <p:spPr>
          <a:xfrm>
            <a:off x="5274490" y="9069676"/>
            <a:ext cx="2400673"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sz="2400" b="1" i="0" u="none" strike="noStrike" kern="0" cap="none" spc="0" normalizeH="0" baseline="0" noProof="0">
                <a:ln>
                  <a:noFill/>
                </a:ln>
                <a:solidFill>
                  <a:srgbClr val="FFFFFF"/>
                </a:solidFill>
                <a:effectLst/>
                <a:uLnTx/>
                <a:uFillTx/>
                <a:latin typeface="Helvetica"/>
                <a:ea typeface="Helvetica"/>
                <a:cs typeface="Helvetica"/>
                <a:sym typeface="Helvetica"/>
              </a:rPr>
              <a:t>ReSPECT</a:t>
            </a:r>
          </a:p>
        </p:txBody>
      </p:sp>
      <p:sp>
        <p:nvSpPr>
          <p:cNvPr id="185" name="Shape 185"/>
          <p:cNvSpPr/>
          <p:nvPr/>
        </p:nvSpPr>
        <p:spPr>
          <a:xfrm>
            <a:off x="281251" y="1585403"/>
            <a:ext cx="12442299" cy="7463328"/>
          </a:xfrm>
          <a:prstGeom prst="roundRect">
            <a:avLst>
              <a:gd name="adj" fmla="val 1686"/>
            </a:avLst>
          </a:prstGeom>
          <a:solidFill>
            <a:srgbClr val="FFFFFF"/>
          </a:solidFill>
          <a:ln w="12700">
            <a:miter lim="400000"/>
          </a:ln>
        </p:spPr>
        <p:txBody>
          <a:bodyPr lIns="381000" tIns="381000" rIns="381000" bIns="381000"/>
          <a:lstStyle/>
          <a:p>
            <a:pPr marL="0" marR="0" lvl="0" indent="0" algn="l" defTabSz="457200" eaLnBrk="1" fontAlgn="auto" latinLnBrk="0" hangingPunct="1">
              <a:lnSpc>
                <a:spcPct val="110000"/>
              </a:lnSpc>
              <a:spcBef>
                <a:spcPts val="0"/>
              </a:spcBef>
              <a:spcAft>
                <a:spcPts val="0"/>
              </a:spcAft>
              <a:buClrTx/>
              <a:buSzTx/>
              <a:buFontTx/>
              <a:buNone/>
              <a:tabLst/>
              <a:defRPr sz="3800" b="1">
                <a:solidFill>
                  <a:srgbClr val="56486A"/>
                </a:solidFill>
                <a:latin typeface="Helvetica"/>
                <a:ea typeface="Helvetica"/>
                <a:cs typeface="Helvetica"/>
                <a:sym typeface="Helvetica"/>
              </a:defRPr>
            </a:pPr>
            <a:endParaRPr kumimoji="0" sz="3800" b="1" i="0" u="none" strike="noStrike" kern="0" cap="none" spc="0" normalizeH="0" baseline="0" noProof="0">
              <a:ln>
                <a:noFill/>
              </a:ln>
              <a:solidFill>
                <a:srgbClr val="56486A"/>
              </a:solidFill>
              <a:effectLst/>
              <a:uLnTx/>
              <a:uFillTx/>
              <a:latin typeface="Helvetica"/>
              <a:ea typeface="Helvetica"/>
              <a:cs typeface="Helvetica"/>
              <a:sym typeface="Helvetica"/>
            </a:endParaRPr>
          </a:p>
        </p:txBody>
      </p:sp>
      <p:pic>
        <p:nvPicPr>
          <p:cNvPr id="186" name="ReSPECT Form.png"/>
          <p:cNvPicPr>
            <a:picLocks noChangeAspect="1"/>
          </p:cNvPicPr>
          <p:nvPr/>
        </p:nvPicPr>
        <p:blipFill>
          <a:blip r:embed="rId2">
            <a:extLst/>
          </a:blip>
          <a:srcRect t="74835" b="818"/>
          <a:stretch>
            <a:fillRect/>
          </a:stretch>
        </p:blipFill>
        <p:spPr>
          <a:xfrm>
            <a:off x="572350" y="3062894"/>
            <a:ext cx="11804950" cy="4064176"/>
          </a:xfrm>
          <a:prstGeom prst="rect">
            <a:avLst/>
          </a:prstGeom>
          <a:ln w="12700">
            <a:miter lim="400000"/>
          </a:ln>
        </p:spPr>
      </p:pic>
      <p:sp>
        <p:nvSpPr>
          <p:cNvPr id="15" name="Shape 187"/>
          <p:cNvSpPr/>
          <p:nvPr/>
        </p:nvSpPr>
        <p:spPr>
          <a:xfrm>
            <a:off x="1029384" y="1824244"/>
            <a:ext cx="10890882" cy="863373"/>
          </a:xfrm>
          <a:prstGeom prst="roundRect">
            <a:avLst>
              <a:gd name="adj" fmla="val 3335"/>
            </a:avLst>
          </a:prstGeom>
          <a:solidFill>
            <a:srgbClr val="FFFFFF"/>
          </a:solidFill>
          <a:ln w="88900">
            <a:solidFill>
              <a:srgbClr val="FF0000"/>
            </a:solidFill>
            <a:miter lim="400000"/>
          </a:ln>
          <a:extLst>
            <a:ext uri="{C572A759-6A51-4108-AA02-DFA0A04FC94B}">
              <ma14:wrappingTextBoxFlag xmlns="" xmlns:ma14="http://schemas.microsoft.com/office/mac/drawingml/2011/main"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b="0" i="0" u="none" strike="noStrike" kern="0" cap="none" spc="0" normalizeH="0" baseline="0" noProof="0" dirty="0">
                <a:ln>
                  <a:noFill/>
                </a:ln>
                <a:solidFill>
                  <a:srgbClr val="56486A"/>
                </a:solidFill>
                <a:effectLst/>
                <a:uLnTx/>
                <a:uFillTx/>
                <a:latin typeface="Arial" charset="0"/>
                <a:ea typeface="Arial" charset="0"/>
                <a:cs typeface="Arial" charset="0"/>
                <a:sym typeface="Helvetica"/>
              </a:rPr>
              <a:t>Sign a recommendation about CPR </a:t>
            </a:r>
          </a:p>
        </p:txBody>
      </p:sp>
      <p:sp>
        <p:nvSpPr>
          <p:cNvPr id="2" name="Down Arrow 1"/>
          <p:cNvSpPr/>
          <p:nvPr/>
        </p:nvSpPr>
        <p:spPr>
          <a:xfrm>
            <a:off x="2710377" y="2687616"/>
            <a:ext cx="439223" cy="3713184"/>
          </a:xfrm>
          <a:prstGeom prst="downArrow">
            <a:avLst/>
          </a:prstGeom>
          <a:solidFill>
            <a:srgbClr val="FF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mn-lt"/>
              <a:ea typeface="+mn-ea"/>
              <a:cs typeface="+mn-cs"/>
              <a:sym typeface="Helvetica Light"/>
            </a:endParaRPr>
          </a:p>
        </p:txBody>
      </p:sp>
      <p:sp>
        <p:nvSpPr>
          <p:cNvPr id="19" name="Down Arrow 18"/>
          <p:cNvSpPr/>
          <p:nvPr/>
        </p:nvSpPr>
        <p:spPr>
          <a:xfrm>
            <a:off x="10091663" y="2687616"/>
            <a:ext cx="407003" cy="3713184"/>
          </a:xfrm>
          <a:prstGeom prst="downArrow">
            <a:avLst/>
          </a:prstGeom>
          <a:solidFill>
            <a:srgbClr val="FF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mn-lt"/>
              <a:ea typeface="+mn-ea"/>
              <a:cs typeface="+mn-cs"/>
              <a:sym typeface="Helvetica Light"/>
            </a:endParaRPr>
          </a:p>
        </p:txBody>
      </p:sp>
      <p:sp>
        <p:nvSpPr>
          <p:cNvPr id="20" name="Shape 189"/>
          <p:cNvSpPr/>
          <p:nvPr/>
        </p:nvSpPr>
        <p:spPr>
          <a:xfrm>
            <a:off x="1350819" y="7361431"/>
            <a:ext cx="10224654" cy="1452939"/>
          </a:xfrm>
          <a:prstGeom prst="roundRect">
            <a:avLst>
              <a:gd name="adj" fmla="val 1750"/>
            </a:avLst>
          </a:prstGeom>
          <a:ln w="88900">
            <a:solidFill>
              <a:srgbClr val="00B0F0"/>
            </a:solidFill>
            <a:miter lim="400000"/>
          </a:ln>
          <a:extLst>
            <a:ext uri="{C572A759-6A51-4108-AA02-DFA0A04FC94B}">
              <ma14:wrappingTextBoxFlag xmlns="" xmlns:ma14="http://schemas.microsoft.com/office/mac/drawingml/2011/main" val="1"/>
            </a:ext>
          </a:extLst>
        </p:spPr>
        <p:txBody>
          <a:bodyPr lIns="152400" tIns="152400" rIns="152400" bIns="152400" anchor="ctr"/>
          <a:lstStyle/>
          <a:p>
            <a:pPr lvl="0" defTabSz="914400" hangingPunct="1">
              <a:defRPr/>
            </a:pPr>
            <a:r>
              <a:rPr lang="en-US" sz="2400" dirty="0">
                <a:solidFill>
                  <a:schemeClr val="accent6">
                    <a:lumMod val="75000"/>
                  </a:schemeClr>
                </a:solidFill>
                <a:latin typeface="Arial" charset="0"/>
                <a:ea typeface="Arial" charset="0"/>
                <a:cs typeface="Arial" charset="0"/>
                <a:sym typeface="Helvetica"/>
              </a:rPr>
              <a:t>The middle box is for use only in those children in whom a need for a modified CPR sequence has been identified and agreed</a:t>
            </a:r>
          </a:p>
        </p:txBody>
      </p:sp>
      <p:sp>
        <p:nvSpPr>
          <p:cNvPr id="3" name="Up Arrow 2"/>
          <p:cNvSpPr/>
          <p:nvPr/>
        </p:nvSpPr>
        <p:spPr>
          <a:xfrm>
            <a:off x="6163835" y="6637867"/>
            <a:ext cx="372432" cy="723564"/>
          </a:xfrm>
          <a:prstGeom prst="up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mn-lt"/>
              <a:ea typeface="+mn-ea"/>
              <a:cs typeface="+mn-cs"/>
              <a:sym typeface="Helvetica Light"/>
            </a:endParaRPr>
          </a:p>
        </p:txBody>
      </p:sp>
    </p:spTree>
    <p:extLst>
      <p:ext uri="{BB962C8B-B14F-4D97-AF65-F5344CB8AC3E}">
        <p14:creationId xmlns:p14="http://schemas.microsoft.com/office/powerpoint/2010/main" val="50958776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91" name="Shape 191"/>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marL="0" marR="0" lvl="2" indent="0" defTabSz="914400" eaLnBrk="1" fontAlgn="auto" latinLnBrk="0" hangingPunct="1">
              <a:lnSpc>
                <a:spcPct val="100000"/>
              </a:lnSpc>
              <a:spcBef>
                <a:spcPts val="0"/>
              </a:spcBef>
              <a:spcAft>
                <a:spcPts val="0"/>
              </a:spcAft>
              <a:buClrTx/>
              <a:buSzTx/>
              <a:buFontTx/>
              <a:buNone/>
              <a:tabLst/>
              <a:defRPr sz="4800" b="1">
                <a:solidFill>
                  <a:srgbClr val="56486A"/>
                </a:solidFill>
                <a:latin typeface="Helvetica"/>
                <a:ea typeface="Helvetica"/>
                <a:cs typeface="Helvetica"/>
                <a:sym typeface="Helvetica"/>
              </a:defRPr>
            </a:pPr>
            <a:r>
              <a:rPr kumimoji="0" sz="4800" b="1" i="0" u="none" strike="noStrike" kern="0" cap="none" spc="0" normalizeH="0" baseline="0" noProof="0" dirty="0">
                <a:ln>
                  <a:noFill/>
                </a:ln>
                <a:solidFill>
                  <a:srgbClr val="56486A"/>
                </a:solidFill>
                <a:effectLst/>
                <a:uLnTx/>
                <a:uFillTx/>
                <a:latin typeface="Helvetica"/>
                <a:ea typeface="Helvetica"/>
                <a:cs typeface="Helvetica"/>
                <a:sym typeface="Helvetica"/>
              </a:rPr>
              <a:t>ReSPECT</a:t>
            </a:r>
          </a:p>
        </p:txBody>
      </p:sp>
      <p:sp>
        <p:nvSpPr>
          <p:cNvPr id="192" name="Shape 192"/>
          <p:cNvSpPr/>
          <p:nvPr/>
        </p:nvSpPr>
        <p:spPr>
          <a:xfrm>
            <a:off x="5274490" y="9069676"/>
            <a:ext cx="2400673"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sz="2400" b="1" i="0" u="none" strike="noStrike" kern="0" cap="none" spc="0" normalizeH="0" baseline="0" noProof="0">
                <a:ln>
                  <a:noFill/>
                </a:ln>
                <a:solidFill>
                  <a:srgbClr val="FFFFFF"/>
                </a:solidFill>
                <a:effectLst/>
                <a:uLnTx/>
                <a:uFillTx/>
                <a:latin typeface="Helvetica"/>
                <a:ea typeface="Helvetica"/>
                <a:cs typeface="Helvetica"/>
                <a:sym typeface="Helvetica"/>
              </a:rPr>
              <a:t>ReSPECT</a:t>
            </a:r>
          </a:p>
        </p:txBody>
      </p:sp>
      <p:sp>
        <p:nvSpPr>
          <p:cNvPr id="193" name="Shape 193"/>
          <p:cNvSpPr/>
          <p:nvPr/>
        </p:nvSpPr>
        <p:spPr>
          <a:xfrm>
            <a:off x="253677" y="1606348"/>
            <a:ext cx="12442299" cy="7401778"/>
          </a:xfrm>
          <a:prstGeom prst="roundRect">
            <a:avLst>
              <a:gd name="adj" fmla="val 1248"/>
            </a:avLst>
          </a:prstGeom>
          <a:solidFill>
            <a:srgbClr val="FFFFFF"/>
          </a:solidFill>
          <a:ln w="12700">
            <a:miter lim="400000"/>
          </a:ln>
          <a:extLst>
            <a:ext uri="{C572A759-6A51-4108-AA02-DFA0A04FC94B}">
              <ma14:wrappingTextBoxFlag xmlns="" xmlns:ma14="http://schemas.microsoft.com/office/mac/drawingml/2011/main" val="1"/>
            </a:ext>
          </a:extLst>
        </p:spPr>
        <p:txBody>
          <a:bodyPr lIns="381000" tIns="381000" rIns="381000" bIns="381000"/>
          <a:lstStyle/>
          <a:p>
            <a:pPr marL="0" marR="0" lvl="0" indent="0" algn="l" defTabSz="457200" eaLnBrk="1" fontAlgn="auto" latinLnBrk="0" hangingPunct="1">
              <a:lnSpc>
                <a:spcPct val="110000"/>
              </a:lnSpc>
              <a:spcBef>
                <a:spcPts val="0"/>
              </a:spcBef>
              <a:spcAft>
                <a:spcPts val="0"/>
              </a:spcAft>
              <a:buClrTx/>
              <a:buSzTx/>
              <a:buFontTx/>
              <a:buNone/>
              <a:tabLst/>
              <a:defRPr sz="3800">
                <a:solidFill>
                  <a:srgbClr val="56486A"/>
                </a:solidFill>
                <a:latin typeface="Helvetica"/>
                <a:ea typeface="Helvetica"/>
                <a:cs typeface="Helvetica"/>
                <a:sym typeface="Helvetica"/>
              </a:defRPr>
            </a:pPr>
            <a:endParaRPr kumimoji="0" lang="en-GB" sz="3800" b="0" i="0" u="none" strike="noStrike" kern="0" cap="none" spc="0" normalizeH="0" baseline="0" noProof="0" dirty="0">
              <a:ln>
                <a:noFill/>
              </a:ln>
              <a:solidFill>
                <a:srgbClr val="56486A"/>
              </a:solidFill>
              <a:effectLst/>
              <a:uLnTx/>
              <a:uFillTx/>
              <a:latin typeface="Helvetica"/>
              <a:ea typeface="Helvetica"/>
              <a:cs typeface="Helvetica"/>
              <a:sym typeface="Helvetica"/>
            </a:endParaRPr>
          </a:p>
          <a:p>
            <a:pPr marL="0" marR="0" lvl="0" indent="0" algn="l" defTabSz="457200" eaLnBrk="1" fontAlgn="auto" latinLnBrk="0" hangingPunct="1">
              <a:lnSpc>
                <a:spcPct val="110000"/>
              </a:lnSpc>
              <a:spcBef>
                <a:spcPts val="0"/>
              </a:spcBef>
              <a:spcAft>
                <a:spcPts val="0"/>
              </a:spcAft>
              <a:buClrTx/>
              <a:buSzTx/>
              <a:buFontTx/>
              <a:buNone/>
              <a:tabLst/>
              <a:defRPr sz="3800">
                <a:solidFill>
                  <a:srgbClr val="56486A"/>
                </a:solidFill>
                <a:latin typeface="Helvetica"/>
                <a:ea typeface="Helvetica"/>
                <a:cs typeface="Helvetica"/>
                <a:sym typeface="Helvetica"/>
              </a:defRPr>
            </a:pPr>
            <a:r>
              <a:rPr kumimoji="0" sz="3800" b="0" i="0" u="none" strike="noStrike" kern="0" cap="none" spc="0" normalizeH="0" baseline="0" noProof="0" dirty="0">
                <a:ln>
                  <a:noFill/>
                </a:ln>
                <a:solidFill>
                  <a:srgbClr val="56486A"/>
                </a:solidFill>
                <a:effectLst/>
                <a:uLnTx/>
                <a:uFillTx/>
                <a:latin typeface="Helvetica"/>
                <a:ea typeface="Helvetica"/>
                <a:cs typeface="Helvetica"/>
                <a:sym typeface="Helvetica"/>
              </a:rPr>
              <a:t>Having completed discussion, </a:t>
            </a:r>
            <a:br>
              <a:rPr kumimoji="0" sz="3800" b="0" i="0" u="none" strike="noStrike" kern="0" cap="none" spc="0" normalizeH="0" baseline="0" noProof="0" dirty="0">
                <a:ln>
                  <a:noFill/>
                </a:ln>
                <a:solidFill>
                  <a:srgbClr val="56486A"/>
                </a:solidFill>
                <a:effectLst/>
                <a:uLnTx/>
                <a:uFillTx/>
                <a:latin typeface="Helvetica"/>
                <a:ea typeface="Helvetica"/>
                <a:cs typeface="Helvetica"/>
                <a:sym typeface="Helvetica"/>
              </a:rPr>
            </a:br>
            <a:r>
              <a:rPr kumimoji="0" sz="3800" b="0" i="0" u="none" strike="noStrike" kern="0" cap="none" spc="0" normalizeH="0" baseline="0" noProof="0" dirty="0">
                <a:ln>
                  <a:noFill/>
                </a:ln>
                <a:solidFill>
                  <a:srgbClr val="56486A"/>
                </a:solidFill>
                <a:effectLst/>
                <a:uLnTx/>
                <a:uFillTx/>
                <a:latin typeface="Helvetica"/>
                <a:ea typeface="Helvetica"/>
                <a:cs typeface="Helvetica"/>
                <a:sym typeface="Helvetica"/>
              </a:rPr>
              <a:t>shared decision-making and </a:t>
            </a:r>
          </a:p>
          <a:p>
            <a:pPr marL="0" marR="0" lvl="0" indent="0" algn="l" defTabSz="457200" eaLnBrk="1" fontAlgn="auto" latinLnBrk="0" hangingPunct="1">
              <a:lnSpc>
                <a:spcPct val="110000"/>
              </a:lnSpc>
              <a:spcBef>
                <a:spcPts val="0"/>
              </a:spcBef>
              <a:spcAft>
                <a:spcPts val="0"/>
              </a:spcAft>
              <a:buClrTx/>
              <a:buSzTx/>
              <a:buFontTx/>
              <a:buNone/>
              <a:tabLst/>
              <a:defRPr sz="3800">
                <a:solidFill>
                  <a:srgbClr val="56486A"/>
                </a:solidFill>
                <a:latin typeface="Helvetica"/>
                <a:ea typeface="Helvetica"/>
                <a:cs typeface="Helvetica"/>
                <a:sym typeface="Helvetica"/>
              </a:defRPr>
            </a:pPr>
            <a:r>
              <a:rPr kumimoji="0" sz="3800" b="0" i="0" u="none" strike="noStrike" kern="0" cap="none" spc="0" normalizeH="0" baseline="0" noProof="0" dirty="0">
                <a:ln>
                  <a:noFill/>
                </a:ln>
                <a:solidFill>
                  <a:srgbClr val="56486A"/>
                </a:solidFill>
                <a:effectLst/>
                <a:uLnTx/>
                <a:uFillTx/>
                <a:latin typeface="Helvetica"/>
                <a:ea typeface="Helvetica"/>
                <a:cs typeface="Helvetica"/>
                <a:sym typeface="Helvetica"/>
              </a:rPr>
              <a:t>recording…</a:t>
            </a:r>
          </a:p>
          <a:p>
            <a:pPr marL="0" marR="0" lvl="0" indent="0" algn="l" defTabSz="457200" eaLnBrk="1" fontAlgn="auto" latinLnBrk="0" hangingPunct="1">
              <a:lnSpc>
                <a:spcPct val="110000"/>
              </a:lnSpc>
              <a:spcBef>
                <a:spcPts val="0"/>
              </a:spcBef>
              <a:spcAft>
                <a:spcPts val="0"/>
              </a:spcAft>
              <a:buClrTx/>
              <a:buSzTx/>
              <a:buFontTx/>
              <a:buNone/>
              <a:tabLst/>
              <a:defRPr sz="3800" b="1">
                <a:solidFill>
                  <a:srgbClr val="56486A"/>
                </a:solidFill>
                <a:latin typeface="Helvetica"/>
                <a:ea typeface="Helvetica"/>
                <a:cs typeface="Helvetica"/>
                <a:sym typeface="Helvetica"/>
              </a:defRPr>
            </a:pPr>
            <a:endParaRPr kumimoji="0" sz="3800" b="1" i="0" u="none" strike="noStrike" kern="0" cap="none" spc="0" normalizeH="0" baseline="0" noProof="0" dirty="0">
              <a:ln>
                <a:noFill/>
              </a:ln>
              <a:solidFill>
                <a:srgbClr val="56486A"/>
              </a:solidFill>
              <a:effectLst/>
              <a:uLnTx/>
              <a:uFillTx/>
              <a:latin typeface="Helvetica"/>
              <a:ea typeface="Helvetica"/>
              <a:cs typeface="Helvetica"/>
              <a:sym typeface="Helvetica"/>
            </a:endParaRPr>
          </a:p>
          <a:p>
            <a:pPr marL="0" marR="0" lvl="0" indent="0" algn="l" defTabSz="457200" eaLnBrk="1" fontAlgn="auto" latinLnBrk="0" hangingPunct="1">
              <a:lnSpc>
                <a:spcPct val="110000"/>
              </a:lnSpc>
              <a:spcBef>
                <a:spcPts val="0"/>
              </a:spcBef>
              <a:spcAft>
                <a:spcPts val="0"/>
              </a:spcAft>
              <a:buClrTx/>
              <a:buSzTx/>
              <a:buFontTx/>
              <a:buNone/>
              <a:tabLst/>
              <a:defRPr sz="3800">
                <a:solidFill>
                  <a:srgbClr val="56486A"/>
                </a:solidFill>
                <a:latin typeface="Helvetica"/>
                <a:ea typeface="Helvetica"/>
                <a:cs typeface="Helvetica"/>
                <a:sym typeface="Helvetica"/>
              </a:defRPr>
            </a:pPr>
            <a:r>
              <a:rPr kumimoji="0" sz="3800" b="0" i="0" u="none" strike="noStrike" kern="0" cap="none" spc="0" normalizeH="0" baseline="0" noProof="0" dirty="0">
                <a:ln>
                  <a:noFill/>
                </a:ln>
                <a:solidFill>
                  <a:srgbClr val="56486A"/>
                </a:solidFill>
                <a:effectLst/>
                <a:uLnTx/>
                <a:uFillTx/>
                <a:latin typeface="Helvetica"/>
                <a:ea typeface="Helvetica"/>
                <a:cs typeface="Helvetica"/>
                <a:sym typeface="Helvetica"/>
              </a:rPr>
              <a:t>… turn over the form to verify </a:t>
            </a:r>
            <a:br>
              <a:rPr kumimoji="0" sz="3800" b="0" i="0" u="none" strike="noStrike" kern="0" cap="none" spc="0" normalizeH="0" baseline="0" noProof="0" dirty="0">
                <a:ln>
                  <a:noFill/>
                </a:ln>
                <a:solidFill>
                  <a:srgbClr val="56486A"/>
                </a:solidFill>
                <a:effectLst/>
                <a:uLnTx/>
                <a:uFillTx/>
                <a:latin typeface="Helvetica"/>
                <a:ea typeface="Helvetica"/>
                <a:cs typeface="Helvetica"/>
                <a:sym typeface="Helvetica"/>
              </a:rPr>
            </a:br>
            <a:r>
              <a:rPr kumimoji="0" sz="3800" b="0" i="0" u="none" strike="noStrike" kern="0" cap="none" spc="0" normalizeH="0" baseline="0" noProof="0" dirty="0">
                <a:ln>
                  <a:noFill/>
                </a:ln>
                <a:solidFill>
                  <a:srgbClr val="56486A"/>
                </a:solidFill>
                <a:effectLst/>
                <a:uLnTx/>
                <a:uFillTx/>
                <a:latin typeface="Helvetica"/>
                <a:ea typeface="Helvetica"/>
                <a:cs typeface="Helvetica"/>
                <a:sym typeface="Helvetica"/>
              </a:rPr>
              <a:t>the basis for the agreed </a:t>
            </a:r>
            <a:br>
              <a:rPr kumimoji="0" sz="3800" b="0" i="0" u="none" strike="noStrike" kern="0" cap="none" spc="0" normalizeH="0" baseline="0" noProof="0" dirty="0">
                <a:ln>
                  <a:noFill/>
                </a:ln>
                <a:solidFill>
                  <a:srgbClr val="56486A"/>
                </a:solidFill>
                <a:effectLst/>
                <a:uLnTx/>
                <a:uFillTx/>
                <a:latin typeface="Helvetica"/>
                <a:ea typeface="Helvetica"/>
                <a:cs typeface="Helvetica"/>
                <a:sym typeface="Helvetica"/>
              </a:rPr>
            </a:br>
            <a:r>
              <a:rPr kumimoji="0" sz="3800" b="0" i="0" u="none" strike="noStrike" kern="0" cap="none" spc="0" normalizeH="0" baseline="0" noProof="0" dirty="0">
                <a:ln>
                  <a:noFill/>
                </a:ln>
                <a:solidFill>
                  <a:srgbClr val="56486A"/>
                </a:solidFill>
                <a:effectLst/>
                <a:uLnTx/>
                <a:uFillTx/>
                <a:latin typeface="Helvetica"/>
                <a:ea typeface="Helvetica"/>
                <a:cs typeface="Helvetica"/>
                <a:sym typeface="Helvetica"/>
              </a:rPr>
              <a:t>recommendations</a:t>
            </a:r>
          </a:p>
        </p:txBody>
      </p:sp>
      <p:pic>
        <p:nvPicPr>
          <p:cNvPr id="194" name="ReSPECT Form.jpg"/>
          <p:cNvPicPr>
            <a:picLocks noChangeAspect="1"/>
          </p:cNvPicPr>
          <p:nvPr/>
        </p:nvPicPr>
        <p:blipFill>
          <a:blip r:embed="rId2">
            <a:extLst/>
          </a:blip>
          <a:stretch>
            <a:fillRect/>
          </a:stretch>
        </p:blipFill>
        <p:spPr>
          <a:xfrm>
            <a:off x="8376976" y="1840726"/>
            <a:ext cx="4119681" cy="5825694"/>
          </a:xfrm>
          <a:prstGeom prst="rect">
            <a:avLst/>
          </a:prstGeom>
          <a:ln w="12700">
            <a:miter lim="400000"/>
          </a:ln>
        </p:spPr>
      </p:pic>
      <p:sp>
        <p:nvSpPr>
          <p:cNvPr id="7" name="Right Arrow 6"/>
          <p:cNvSpPr/>
          <p:nvPr/>
        </p:nvSpPr>
        <p:spPr>
          <a:xfrm>
            <a:off x="7119850" y="4360466"/>
            <a:ext cx="555313" cy="393107"/>
          </a:xfrm>
          <a:prstGeom prst="rightArrow">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3533070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84" name="Shape 184"/>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dirty="0"/>
              <a:t>Completing </a:t>
            </a:r>
            <a:r>
              <a:rPr lang="en-GB" dirty="0"/>
              <a:t>a </a:t>
            </a:r>
            <a:r>
              <a:rPr dirty="0"/>
              <a:t>ReSPECT form </a:t>
            </a:r>
            <a:r>
              <a:rPr lang="en-GB" dirty="0"/>
              <a:t>– </a:t>
            </a:r>
            <a:r>
              <a:rPr dirty="0"/>
              <a:t>5</a:t>
            </a:r>
          </a:p>
        </p:txBody>
      </p:sp>
      <p:sp>
        <p:nvSpPr>
          <p:cNvPr id="185" name="Shape 185"/>
          <p:cNvSpPr/>
          <p:nvPr/>
        </p:nvSpPr>
        <p:spPr>
          <a:xfrm>
            <a:off x="5274490" y="9069676"/>
            <a:ext cx="2400673"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t>ReSPECT</a:t>
            </a:r>
          </a:p>
        </p:txBody>
      </p:sp>
      <p:sp>
        <p:nvSpPr>
          <p:cNvPr id="186" name="Shape 186"/>
          <p:cNvSpPr/>
          <p:nvPr/>
        </p:nvSpPr>
        <p:spPr>
          <a:xfrm>
            <a:off x="253677" y="1606348"/>
            <a:ext cx="12442299" cy="7401778"/>
          </a:xfrm>
          <a:prstGeom prst="roundRect">
            <a:avLst>
              <a:gd name="adj" fmla="val 1248"/>
            </a:avLst>
          </a:prstGeom>
          <a:solidFill>
            <a:srgbClr val="FFFFFF"/>
          </a:solidFill>
          <a:ln w="12700">
            <a:miter lim="400000"/>
          </a:ln>
        </p:spPr>
        <p:txBody>
          <a:bodyPr lIns="381000" tIns="381000" rIns="381000" bIns="381000"/>
          <a:lstStyle/>
          <a:p>
            <a:pPr algn="l" defTabSz="457200">
              <a:lnSpc>
                <a:spcPct val="110000"/>
              </a:lnSpc>
              <a:defRPr sz="3800">
                <a:solidFill>
                  <a:srgbClr val="56486A"/>
                </a:solidFill>
                <a:latin typeface="Helvetica"/>
                <a:ea typeface="Helvetica"/>
                <a:cs typeface="Helvetica"/>
                <a:sym typeface="Helvetica"/>
              </a:defRPr>
            </a:pPr>
            <a:endParaRPr/>
          </a:p>
        </p:txBody>
      </p:sp>
      <p:pic>
        <p:nvPicPr>
          <p:cNvPr id="187" name="ReSPECT Form.jpg"/>
          <p:cNvPicPr>
            <a:picLocks noChangeAspect="1"/>
          </p:cNvPicPr>
          <p:nvPr/>
        </p:nvPicPr>
        <p:blipFill>
          <a:blip r:embed="rId2">
            <a:extLst/>
          </a:blip>
          <a:srcRect b="84906"/>
          <a:stretch>
            <a:fillRect/>
          </a:stretch>
        </p:blipFill>
        <p:spPr>
          <a:xfrm>
            <a:off x="612471" y="3905523"/>
            <a:ext cx="11724710" cy="2502582"/>
          </a:xfrm>
          <a:prstGeom prst="rect">
            <a:avLst/>
          </a:prstGeom>
          <a:ln w="12700">
            <a:miter lim="400000"/>
          </a:ln>
        </p:spPr>
      </p:pic>
      <p:sp>
        <p:nvSpPr>
          <p:cNvPr id="188" name="Shape 188"/>
          <p:cNvSpPr/>
          <p:nvPr/>
        </p:nvSpPr>
        <p:spPr>
          <a:xfrm>
            <a:off x="1045220" y="1883286"/>
            <a:ext cx="10890883" cy="1620583"/>
          </a:xfrm>
          <a:prstGeom prst="roundRect">
            <a:avLst>
              <a:gd name="adj" fmla="val 1777"/>
            </a:avLst>
          </a:prstGeom>
          <a:ln w="88900">
            <a:solidFill>
              <a:srgbClr val="FF0000"/>
            </a:solidFill>
            <a:miter lim="400000"/>
          </a:ln>
          <a:extLst>
            <a:ext uri="{C572A759-6A51-4108-AA02-DFA0A04FC94B}">
              <ma14:wrappingTextBoxFlag xmlns="" xmlns:ma14="http://schemas.microsoft.com/office/mac/drawingml/2011/main"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r>
              <a:rPr b="0" dirty="0">
                <a:latin typeface="Arial" charset="0"/>
                <a:ea typeface="Arial" charset="0"/>
                <a:cs typeface="Arial" charset="0"/>
              </a:rPr>
              <a:t>If you suspect that the person does not have capacity to participate in decisions about these matters make a formal capacity assessment and record it in the health record</a:t>
            </a:r>
          </a:p>
        </p:txBody>
      </p:sp>
      <p:sp>
        <p:nvSpPr>
          <p:cNvPr id="190" name="Shape 190"/>
          <p:cNvSpPr/>
          <p:nvPr/>
        </p:nvSpPr>
        <p:spPr>
          <a:xfrm>
            <a:off x="1045220" y="6813633"/>
            <a:ext cx="10933346" cy="1620583"/>
          </a:xfrm>
          <a:prstGeom prst="roundRect">
            <a:avLst>
              <a:gd name="adj" fmla="val 1777"/>
            </a:avLst>
          </a:prstGeom>
          <a:ln w="88900">
            <a:solidFill>
              <a:srgbClr val="00B0F0"/>
            </a:solidFill>
            <a:miter lim="400000"/>
          </a:ln>
          <a:extLst>
            <a:ext uri="{C572A759-6A51-4108-AA02-DFA0A04FC94B}">
              <ma14:wrappingTextBoxFlag xmlns="" xmlns:ma14="http://schemas.microsoft.com/office/mac/drawingml/2011/main"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r>
              <a:rPr b="0" dirty="0">
                <a:latin typeface="Arial" charset="0"/>
                <a:ea typeface="Arial" charset="0"/>
                <a:cs typeface="Arial" charset="0"/>
              </a:rPr>
              <a:t>Ask whether or not they have a legal proxy to participate in decision-making on their behalf if they lose or have lost capacity</a:t>
            </a:r>
            <a:r>
              <a:rPr lang="en-GB" b="0" dirty="0">
                <a:latin typeface="Arial" charset="0"/>
                <a:ea typeface="Arial" charset="0"/>
                <a:cs typeface="Arial" charset="0"/>
              </a:rPr>
              <a:t> - </a:t>
            </a:r>
            <a:r>
              <a:rPr lang="en-GB" b="0" dirty="0" err="1">
                <a:latin typeface="Arial" charset="0"/>
                <a:ea typeface="Arial" charset="0"/>
                <a:cs typeface="Arial" charset="0"/>
              </a:rPr>
              <a:t>i</a:t>
            </a:r>
            <a:r>
              <a:rPr b="0" dirty="0">
                <a:latin typeface="Arial" charset="0"/>
                <a:ea typeface="Arial" charset="0"/>
                <a:cs typeface="Arial" charset="0"/>
              </a:rPr>
              <a:t>f so, insert their contact details in section 8</a:t>
            </a:r>
          </a:p>
        </p:txBody>
      </p:sp>
      <p:sp>
        <p:nvSpPr>
          <p:cNvPr id="10" name="Down Arrow 9"/>
          <p:cNvSpPr/>
          <p:nvPr/>
        </p:nvSpPr>
        <p:spPr>
          <a:xfrm>
            <a:off x="10616829" y="3503868"/>
            <a:ext cx="427318" cy="1447149"/>
          </a:xfrm>
          <a:prstGeom prst="downArrow">
            <a:avLst/>
          </a:prstGeom>
          <a:solidFill>
            <a:srgbClr val="FF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1" name="Up Arrow 10"/>
          <p:cNvSpPr/>
          <p:nvPr/>
        </p:nvSpPr>
        <p:spPr>
          <a:xfrm>
            <a:off x="9966908" y="6046323"/>
            <a:ext cx="372432" cy="723564"/>
          </a:xfrm>
          <a:prstGeom prst="up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mn-lt"/>
              <a:ea typeface="+mn-ea"/>
              <a:cs typeface="+mn-cs"/>
              <a:sym typeface="Helvetica Light"/>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93" name="Shape 193"/>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dirty="0"/>
              <a:t>Completing </a:t>
            </a:r>
            <a:r>
              <a:rPr lang="en-GB" dirty="0"/>
              <a:t>a </a:t>
            </a:r>
            <a:r>
              <a:rPr dirty="0"/>
              <a:t>ReSPECT form </a:t>
            </a:r>
            <a:r>
              <a:rPr lang="en-GB" dirty="0"/>
              <a:t>– </a:t>
            </a:r>
            <a:r>
              <a:rPr dirty="0"/>
              <a:t>6</a:t>
            </a:r>
          </a:p>
        </p:txBody>
      </p:sp>
      <p:sp>
        <p:nvSpPr>
          <p:cNvPr id="194" name="Shape 194"/>
          <p:cNvSpPr/>
          <p:nvPr/>
        </p:nvSpPr>
        <p:spPr>
          <a:xfrm>
            <a:off x="5274490" y="9069676"/>
            <a:ext cx="2400673"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t>ReSPECT</a:t>
            </a:r>
          </a:p>
        </p:txBody>
      </p:sp>
      <p:sp>
        <p:nvSpPr>
          <p:cNvPr id="195" name="Shape 195"/>
          <p:cNvSpPr/>
          <p:nvPr/>
        </p:nvSpPr>
        <p:spPr>
          <a:xfrm>
            <a:off x="253677" y="1606348"/>
            <a:ext cx="12442299" cy="7401778"/>
          </a:xfrm>
          <a:prstGeom prst="roundRect">
            <a:avLst>
              <a:gd name="adj" fmla="val 1248"/>
            </a:avLst>
          </a:prstGeom>
          <a:solidFill>
            <a:srgbClr val="FFFFFF"/>
          </a:solidFill>
          <a:ln w="12700">
            <a:miter lim="400000"/>
          </a:ln>
        </p:spPr>
        <p:txBody>
          <a:bodyPr lIns="381000" tIns="381000" rIns="381000" bIns="381000"/>
          <a:lstStyle/>
          <a:p>
            <a:pPr algn="l" defTabSz="457200">
              <a:lnSpc>
                <a:spcPct val="110000"/>
              </a:lnSpc>
              <a:defRPr sz="3800">
                <a:solidFill>
                  <a:srgbClr val="56486A"/>
                </a:solidFill>
                <a:latin typeface="Helvetica"/>
                <a:ea typeface="Helvetica"/>
                <a:cs typeface="Helvetica"/>
                <a:sym typeface="Helvetica"/>
              </a:defRPr>
            </a:pPr>
            <a:endParaRPr/>
          </a:p>
        </p:txBody>
      </p:sp>
      <p:pic>
        <p:nvPicPr>
          <p:cNvPr id="196" name="ReSPECT Form.jpg"/>
          <p:cNvPicPr>
            <a:picLocks noChangeAspect="1"/>
          </p:cNvPicPr>
          <p:nvPr/>
        </p:nvPicPr>
        <p:blipFill>
          <a:blip r:embed="rId2">
            <a:alphaModFix amt="50110"/>
            <a:extLst/>
          </a:blip>
          <a:srcRect t="14402" b="49361"/>
          <a:stretch>
            <a:fillRect/>
          </a:stretch>
        </p:blipFill>
        <p:spPr>
          <a:xfrm>
            <a:off x="612471" y="2596753"/>
            <a:ext cx="11724710" cy="6007847"/>
          </a:xfrm>
          <a:prstGeom prst="rect">
            <a:avLst/>
          </a:prstGeom>
          <a:ln w="12700">
            <a:miter lim="400000"/>
          </a:ln>
        </p:spPr>
      </p:pic>
      <p:sp>
        <p:nvSpPr>
          <p:cNvPr id="197" name="Shape 197"/>
          <p:cNvSpPr/>
          <p:nvPr/>
        </p:nvSpPr>
        <p:spPr>
          <a:xfrm>
            <a:off x="7015501" y="2817855"/>
            <a:ext cx="5547573" cy="2263690"/>
          </a:xfrm>
          <a:prstGeom prst="roundRect">
            <a:avLst>
              <a:gd name="adj" fmla="val 1272"/>
            </a:avLst>
          </a:prstGeom>
          <a:solidFill>
            <a:srgbClr val="FFFFFF"/>
          </a:solidFill>
          <a:ln w="88900">
            <a:solidFill>
              <a:srgbClr val="FF0000"/>
            </a:solidFill>
            <a:miter lim="400000"/>
          </a:ln>
          <a:extLst>
            <a:ext uri="{C572A759-6A51-4108-AA02-DFA0A04FC94B}">
              <ma14:wrappingTextBoxFlag xmlns="" xmlns:ma14="http://schemas.microsoft.com/office/mac/drawingml/2011/main"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pPr>
              <a:spcAft>
                <a:spcPts val="600"/>
              </a:spcAft>
            </a:pPr>
            <a:r>
              <a:rPr b="0" dirty="0">
                <a:latin typeface="Arial" charset="0"/>
                <a:ea typeface="Arial" charset="0"/>
                <a:cs typeface="Arial" charset="0"/>
              </a:rPr>
              <a:t>Circle at least one of A, B, C, D to indicate any involvement of the person or their legal proxy</a:t>
            </a:r>
            <a:endParaRPr lang="en-GB" b="0" dirty="0">
              <a:latin typeface="Arial" charset="0"/>
              <a:ea typeface="Arial" charset="0"/>
              <a:cs typeface="Arial" charset="0"/>
            </a:endParaRPr>
          </a:p>
          <a:p>
            <a:r>
              <a:rPr b="0" dirty="0">
                <a:latin typeface="Arial" charset="0"/>
                <a:ea typeface="Arial" charset="0"/>
                <a:cs typeface="Arial" charset="0"/>
              </a:rPr>
              <a:t>C includes all recorded decisions that comply with capacity law</a:t>
            </a:r>
          </a:p>
        </p:txBody>
      </p:sp>
      <p:sp>
        <p:nvSpPr>
          <p:cNvPr id="198" name="Shape 198"/>
          <p:cNvSpPr/>
          <p:nvPr/>
        </p:nvSpPr>
        <p:spPr>
          <a:xfrm>
            <a:off x="7013475" y="5415929"/>
            <a:ext cx="5551625" cy="1950783"/>
          </a:xfrm>
          <a:prstGeom prst="roundRect">
            <a:avLst>
              <a:gd name="adj" fmla="val 1476"/>
            </a:avLst>
          </a:prstGeom>
          <a:solidFill>
            <a:srgbClr val="FFFFFF"/>
          </a:solidFill>
          <a:ln w="76200">
            <a:solidFill>
              <a:srgbClr val="00B0F0"/>
            </a:solidFill>
            <a:miter lim="400000"/>
          </a:ln>
          <a:extLst>
            <a:ext uri="{C572A759-6A51-4108-AA02-DFA0A04FC94B}">
              <ma14:wrappingTextBoxFlag xmlns="" xmlns:ma14="http://schemas.microsoft.com/office/mac/drawingml/2011/main" val="1"/>
            </a:ext>
          </a:extLst>
        </p:spPr>
        <p:txBody>
          <a:bodyPr lIns="152400" tIns="152400" rIns="152400" bIns="152400" anchor="ctr"/>
          <a:lstStyle/>
          <a:p>
            <a:pPr>
              <a:spcAft>
                <a:spcPts val="600"/>
              </a:spcAft>
            </a:pPr>
            <a:r>
              <a:rPr lang="en-US" sz="2400" dirty="0">
                <a:solidFill>
                  <a:schemeClr val="accent6">
                    <a:lumMod val="75000"/>
                  </a:schemeClr>
                </a:solidFill>
                <a:latin typeface="Arial" charset="0"/>
                <a:ea typeface="Arial" charset="0"/>
                <a:cs typeface="Arial" charset="0"/>
              </a:rPr>
              <a:t>If the plan has been made with no involvement of the person or their representative state valid for reasons for this</a:t>
            </a:r>
          </a:p>
        </p:txBody>
      </p:sp>
      <p:sp>
        <p:nvSpPr>
          <p:cNvPr id="200" name="Shape 200"/>
          <p:cNvSpPr/>
          <p:nvPr/>
        </p:nvSpPr>
        <p:spPr>
          <a:xfrm>
            <a:off x="7013475" y="7639315"/>
            <a:ext cx="5551625" cy="1145059"/>
          </a:xfrm>
          <a:prstGeom prst="roundRect">
            <a:avLst>
              <a:gd name="adj" fmla="val 2515"/>
            </a:avLst>
          </a:prstGeom>
          <a:solidFill>
            <a:srgbClr val="FFFFFF"/>
          </a:solidFill>
          <a:ln w="76200">
            <a:solidFill>
              <a:srgbClr val="041F43"/>
            </a:solidFill>
            <a:miter lim="400000"/>
          </a:ln>
          <a:extLst>
            <a:ext uri="{C572A759-6A51-4108-AA02-DFA0A04FC94B}">
              <ma14:wrappingTextBoxFlag xmlns="" xmlns:ma14="http://schemas.microsoft.com/office/mac/drawingml/2011/main" val="1"/>
            </a:ext>
          </a:extLst>
        </p:spPr>
        <p:txBody>
          <a:bodyPr lIns="152400" tIns="152400" rIns="152400" bIns="152400" anchor="ctr"/>
          <a:lstStyle/>
          <a:p>
            <a:pPr>
              <a:spcAft>
                <a:spcPts val="600"/>
              </a:spcAft>
            </a:pPr>
            <a:r>
              <a:rPr lang="en-US" sz="2400" dirty="0">
                <a:solidFill>
                  <a:schemeClr val="accent6">
                    <a:lumMod val="75000"/>
                  </a:schemeClr>
                </a:solidFill>
                <a:latin typeface="Arial" charset="0"/>
                <a:ea typeface="Arial" charset="0"/>
                <a:cs typeface="Arial" charset="0"/>
              </a:rPr>
              <a:t>Record dates of discussions and names and roles of those involved</a:t>
            </a:r>
          </a:p>
        </p:txBody>
      </p:sp>
      <p:sp>
        <p:nvSpPr>
          <p:cNvPr id="12" name="Left Arrow 11"/>
          <p:cNvSpPr/>
          <p:nvPr/>
        </p:nvSpPr>
        <p:spPr>
          <a:xfrm>
            <a:off x="6087899" y="3685974"/>
            <a:ext cx="978408" cy="484632"/>
          </a:xfrm>
          <a:prstGeom prst="leftArrow">
            <a:avLst/>
          </a:prstGeom>
          <a:solidFill>
            <a:srgbClr val="FF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3" name="Left Arrow 12"/>
          <p:cNvSpPr/>
          <p:nvPr/>
        </p:nvSpPr>
        <p:spPr>
          <a:xfrm>
            <a:off x="6025239" y="6145287"/>
            <a:ext cx="978408" cy="484632"/>
          </a:xfrm>
          <a:prstGeom prst="left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4" name="Left Arrow 13"/>
          <p:cNvSpPr/>
          <p:nvPr/>
        </p:nvSpPr>
        <p:spPr>
          <a:xfrm>
            <a:off x="6013195" y="7665662"/>
            <a:ext cx="978408" cy="484632"/>
          </a:xfrm>
          <a:prstGeom prst="leftArrow">
            <a:avLst/>
          </a:prstGeom>
          <a:solidFill>
            <a:schemeClr val="tx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204" name="Shape 204"/>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dirty="0"/>
              <a:t>Completing ReSPECT form </a:t>
            </a:r>
            <a:r>
              <a:rPr lang="en-GB" dirty="0"/>
              <a:t>– </a:t>
            </a:r>
            <a:r>
              <a:rPr dirty="0"/>
              <a:t>7</a:t>
            </a:r>
          </a:p>
        </p:txBody>
      </p:sp>
      <p:sp>
        <p:nvSpPr>
          <p:cNvPr id="205" name="Shape 205"/>
          <p:cNvSpPr/>
          <p:nvPr/>
        </p:nvSpPr>
        <p:spPr>
          <a:xfrm>
            <a:off x="5274490" y="9069676"/>
            <a:ext cx="2400673"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t>ReSPECT</a:t>
            </a:r>
          </a:p>
        </p:txBody>
      </p:sp>
      <p:sp>
        <p:nvSpPr>
          <p:cNvPr id="206" name="Shape 206"/>
          <p:cNvSpPr/>
          <p:nvPr/>
        </p:nvSpPr>
        <p:spPr>
          <a:xfrm>
            <a:off x="253677" y="1606348"/>
            <a:ext cx="12442299" cy="7401778"/>
          </a:xfrm>
          <a:prstGeom prst="roundRect">
            <a:avLst>
              <a:gd name="adj" fmla="val 1248"/>
            </a:avLst>
          </a:prstGeom>
          <a:solidFill>
            <a:srgbClr val="FFFFFF"/>
          </a:solidFill>
          <a:ln w="12700">
            <a:miter lim="400000"/>
          </a:ln>
        </p:spPr>
        <p:txBody>
          <a:bodyPr lIns="381000" tIns="381000" rIns="381000" bIns="381000"/>
          <a:lstStyle/>
          <a:p>
            <a:pPr algn="l" defTabSz="457200">
              <a:lnSpc>
                <a:spcPct val="110000"/>
              </a:lnSpc>
              <a:defRPr sz="3800">
                <a:solidFill>
                  <a:srgbClr val="56486A"/>
                </a:solidFill>
                <a:latin typeface="Helvetica"/>
                <a:ea typeface="Helvetica"/>
                <a:cs typeface="Helvetica"/>
                <a:sym typeface="Helvetica"/>
              </a:defRPr>
            </a:pPr>
            <a:endParaRPr/>
          </a:p>
        </p:txBody>
      </p:sp>
      <p:pic>
        <p:nvPicPr>
          <p:cNvPr id="207" name="ReSPECT Form.jpg"/>
          <p:cNvPicPr>
            <a:picLocks noChangeAspect="1"/>
          </p:cNvPicPr>
          <p:nvPr/>
        </p:nvPicPr>
        <p:blipFill>
          <a:blip r:embed="rId2">
            <a:extLst/>
          </a:blip>
          <a:srcRect t="50302" b="31386"/>
          <a:stretch>
            <a:fillRect/>
          </a:stretch>
        </p:blipFill>
        <p:spPr>
          <a:xfrm>
            <a:off x="612471" y="3358753"/>
            <a:ext cx="11724710" cy="3036094"/>
          </a:xfrm>
          <a:prstGeom prst="rect">
            <a:avLst/>
          </a:prstGeom>
          <a:ln w="12700">
            <a:miter lim="400000"/>
          </a:ln>
        </p:spPr>
      </p:pic>
      <p:sp>
        <p:nvSpPr>
          <p:cNvPr id="208" name="Shape 208"/>
          <p:cNvSpPr/>
          <p:nvPr/>
        </p:nvSpPr>
        <p:spPr>
          <a:xfrm>
            <a:off x="2542833" y="1883286"/>
            <a:ext cx="7101988" cy="1251820"/>
          </a:xfrm>
          <a:prstGeom prst="roundRect">
            <a:avLst>
              <a:gd name="adj" fmla="val 2300"/>
            </a:avLst>
          </a:prstGeom>
          <a:ln w="76200">
            <a:solidFill>
              <a:srgbClr val="FF0000"/>
            </a:solidFill>
            <a:miter lim="400000"/>
          </a:ln>
          <a:extLst>
            <a:ext uri="{C572A759-6A51-4108-AA02-DFA0A04FC94B}">
              <ma14:wrappingTextBoxFlag xmlns="" xmlns:ma14="http://schemas.microsoft.com/office/mac/drawingml/2011/main" val="1"/>
            </a:ext>
          </a:extLst>
        </p:spPr>
        <p:txBody>
          <a:bodyPr lIns="152400" tIns="152400" rIns="152400" bIns="152400" anchor="ctr"/>
          <a:lstStyle/>
          <a:p>
            <a:r>
              <a:rPr lang="en-GB" sz="2400" dirty="0">
                <a:latin typeface="Arial" charset="0"/>
                <a:ea typeface="Arial" charset="0"/>
                <a:cs typeface="Arial" charset="0"/>
              </a:rPr>
              <a:t>Complete this line in full to confirm that you have completed the form accurately</a:t>
            </a:r>
          </a:p>
        </p:txBody>
      </p:sp>
      <p:sp>
        <p:nvSpPr>
          <p:cNvPr id="210" name="Shape 210"/>
          <p:cNvSpPr/>
          <p:nvPr/>
        </p:nvSpPr>
        <p:spPr>
          <a:xfrm>
            <a:off x="1008153" y="6819779"/>
            <a:ext cx="10933347" cy="1620582"/>
          </a:xfrm>
          <a:prstGeom prst="roundRect">
            <a:avLst>
              <a:gd name="adj" fmla="val 1777"/>
            </a:avLst>
          </a:prstGeom>
          <a:ln w="76200">
            <a:solidFill>
              <a:srgbClr val="00B0F0"/>
            </a:solidFill>
            <a:miter lim="400000"/>
          </a:ln>
          <a:extLst>
            <a:ext uri="{C572A759-6A51-4108-AA02-DFA0A04FC94B}">
              <ma14:wrappingTextBoxFlag xmlns="" xmlns:ma14="http://schemas.microsoft.com/office/mac/drawingml/2011/main"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r>
              <a:rPr b="0" dirty="0">
                <a:latin typeface="Arial" charset="0"/>
                <a:ea typeface="Arial" charset="0"/>
                <a:cs typeface="Arial" charset="0"/>
              </a:rPr>
              <a:t>The senior responsible clinician should be aware of and agree to this plan. If you are not that clinician they should be asked to endorse it by completing this line at the earliest practicable opportunity</a:t>
            </a:r>
          </a:p>
        </p:txBody>
      </p:sp>
      <p:sp>
        <p:nvSpPr>
          <p:cNvPr id="10" name="Down Arrow 9"/>
          <p:cNvSpPr/>
          <p:nvPr/>
        </p:nvSpPr>
        <p:spPr>
          <a:xfrm>
            <a:off x="5666508" y="3145345"/>
            <a:ext cx="427318" cy="1447149"/>
          </a:xfrm>
          <a:prstGeom prst="downArrow">
            <a:avLst/>
          </a:prstGeom>
          <a:solidFill>
            <a:srgbClr val="FF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1" name="Up Arrow 10"/>
          <p:cNvSpPr/>
          <p:nvPr/>
        </p:nvSpPr>
        <p:spPr>
          <a:xfrm>
            <a:off x="3115834" y="6033065"/>
            <a:ext cx="440165" cy="786714"/>
          </a:xfrm>
          <a:prstGeom prst="up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mn-lt"/>
              <a:ea typeface="+mn-ea"/>
              <a:cs typeface="+mn-cs"/>
              <a:sym typeface="Helvetica Light"/>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213" name="Shape 213"/>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dirty="0"/>
              <a:t>Completing </a:t>
            </a:r>
            <a:r>
              <a:rPr lang="en-GB" dirty="0"/>
              <a:t>a </a:t>
            </a:r>
            <a:r>
              <a:rPr dirty="0"/>
              <a:t>ReSPECT form </a:t>
            </a:r>
            <a:r>
              <a:rPr lang="en-GB" dirty="0"/>
              <a:t>– </a:t>
            </a:r>
            <a:r>
              <a:rPr dirty="0"/>
              <a:t>8</a:t>
            </a:r>
          </a:p>
        </p:txBody>
      </p:sp>
      <p:sp>
        <p:nvSpPr>
          <p:cNvPr id="214" name="Shape 214"/>
          <p:cNvSpPr/>
          <p:nvPr/>
        </p:nvSpPr>
        <p:spPr>
          <a:xfrm>
            <a:off x="5274490" y="9069676"/>
            <a:ext cx="2400673"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t>ReSPECT</a:t>
            </a:r>
          </a:p>
        </p:txBody>
      </p:sp>
      <p:sp>
        <p:nvSpPr>
          <p:cNvPr id="215" name="Shape 215"/>
          <p:cNvSpPr/>
          <p:nvPr/>
        </p:nvSpPr>
        <p:spPr>
          <a:xfrm>
            <a:off x="253677" y="1606348"/>
            <a:ext cx="12442299" cy="7401778"/>
          </a:xfrm>
          <a:prstGeom prst="roundRect">
            <a:avLst>
              <a:gd name="adj" fmla="val 1248"/>
            </a:avLst>
          </a:prstGeom>
          <a:solidFill>
            <a:srgbClr val="FFFFFF"/>
          </a:solidFill>
          <a:ln w="12700">
            <a:miter lim="400000"/>
          </a:ln>
        </p:spPr>
        <p:txBody>
          <a:bodyPr lIns="381000" tIns="381000" rIns="381000" bIns="381000"/>
          <a:lstStyle/>
          <a:p>
            <a:pPr algn="l" defTabSz="457200">
              <a:lnSpc>
                <a:spcPct val="110000"/>
              </a:lnSpc>
              <a:defRPr sz="3800">
                <a:solidFill>
                  <a:srgbClr val="56486A"/>
                </a:solidFill>
                <a:latin typeface="Helvetica"/>
                <a:ea typeface="Helvetica"/>
                <a:cs typeface="Helvetica"/>
                <a:sym typeface="Helvetica"/>
              </a:defRPr>
            </a:pPr>
            <a:endParaRPr/>
          </a:p>
        </p:txBody>
      </p:sp>
      <p:pic>
        <p:nvPicPr>
          <p:cNvPr id="216" name="ReSPECT Form.jpg"/>
          <p:cNvPicPr>
            <a:picLocks noChangeAspect="1"/>
          </p:cNvPicPr>
          <p:nvPr/>
        </p:nvPicPr>
        <p:blipFill>
          <a:blip r:embed="rId2">
            <a:extLst/>
          </a:blip>
          <a:srcRect t="67658" b="14029"/>
          <a:stretch>
            <a:fillRect/>
          </a:stretch>
        </p:blipFill>
        <p:spPr>
          <a:xfrm>
            <a:off x="612471" y="3358753"/>
            <a:ext cx="11724710" cy="3036094"/>
          </a:xfrm>
          <a:prstGeom prst="rect">
            <a:avLst/>
          </a:prstGeom>
          <a:ln w="12700">
            <a:miter lim="400000"/>
          </a:ln>
        </p:spPr>
      </p:pic>
      <p:sp>
        <p:nvSpPr>
          <p:cNvPr id="217" name="Shape 217"/>
          <p:cNvSpPr/>
          <p:nvPr/>
        </p:nvSpPr>
        <p:spPr>
          <a:xfrm>
            <a:off x="1008153" y="6819779"/>
            <a:ext cx="10933347" cy="1620582"/>
          </a:xfrm>
          <a:prstGeom prst="roundRect">
            <a:avLst>
              <a:gd name="adj" fmla="val 1777"/>
            </a:avLst>
          </a:prstGeom>
          <a:ln w="76200">
            <a:solidFill>
              <a:srgbClr val="00B0F0"/>
            </a:solidFill>
            <a:miter lim="400000"/>
          </a:ln>
          <a:extLst>
            <a:ext uri="{C572A759-6A51-4108-AA02-DFA0A04FC94B}">
              <ma14:wrappingTextBoxFlag xmlns="" xmlns:ma14="http://schemas.microsoft.com/office/mac/drawingml/2011/main" val="1"/>
            </a:ext>
          </a:extLst>
        </p:spPr>
        <p:txBody>
          <a:bodyPr lIns="152400" tIns="152400" rIns="152400" bIns="152400" anchor="ctr"/>
          <a:lstStyle/>
          <a:p>
            <a:r>
              <a:rPr lang="en-US" sz="2400" dirty="0">
                <a:solidFill>
                  <a:schemeClr val="accent6">
                    <a:lumMod val="75000"/>
                  </a:schemeClr>
                </a:solidFill>
                <a:latin typeface="Arial" charset="0"/>
                <a:ea typeface="Arial" charset="0"/>
                <a:cs typeface="Arial" charset="0"/>
              </a:rPr>
              <a:t>List name and contact details of all those who must be contacted  </a:t>
            </a:r>
          </a:p>
          <a:p>
            <a:r>
              <a:rPr lang="en-US" sz="2400" dirty="0">
                <a:solidFill>
                  <a:schemeClr val="accent6">
                    <a:lumMod val="75000"/>
                  </a:schemeClr>
                </a:solidFill>
                <a:latin typeface="Arial" charset="0"/>
                <a:ea typeface="Arial" charset="0"/>
                <a:cs typeface="Arial" charset="0"/>
              </a:rPr>
              <a:t>and those that the person would want contacted </a:t>
            </a:r>
          </a:p>
          <a:p>
            <a:r>
              <a:rPr lang="en-US" sz="2400" dirty="0">
                <a:solidFill>
                  <a:schemeClr val="accent6">
                    <a:lumMod val="75000"/>
                  </a:schemeClr>
                </a:solidFill>
                <a:latin typeface="Arial" charset="0"/>
                <a:ea typeface="Arial" charset="0"/>
                <a:cs typeface="Arial" charset="0"/>
              </a:rPr>
              <a:t>in an emergency (and are willing to be contacted)</a:t>
            </a:r>
          </a:p>
        </p:txBody>
      </p:sp>
      <p:sp>
        <p:nvSpPr>
          <p:cNvPr id="8" name="Up Arrow 7"/>
          <p:cNvSpPr/>
          <p:nvPr/>
        </p:nvSpPr>
        <p:spPr>
          <a:xfrm>
            <a:off x="5274489" y="5317067"/>
            <a:ext cx="482844" cy="1470337"/>
          </a:xfrm>
          <a:prstGeom prst="up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220" name="Shape 220"/>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dirty="0"/>
              <a:t>Completing </a:t>
            </a:r>
            <a:r>
              <a:rPr lang="en-GB" dirty="0"/>
              <a:t>a </a:t>
            </a:r>
            <a:r>
              <a:rPr dirty="0"/>
              <a:t>ReSPECT form </a:t>
            </a:r>
            <a:r>
              <a:rPr lang="en-GB" dirty="0"/>
              <a:t>– 9 </a:t>
            </a:r>
            <a:endParaRPr dirty="0"/>
          </a:p>
        </p:txBody>
      </p:sp>
      <p:sp>
        <p:nvSpPr>
          <p:cNvPr id="221" name="Shape 221"/>
          <p:cNvSpPr/>
          <p:nvPr/>
        </p:nvSpPr>
        <p:spPr>
          <a:xfrm>
            <a:off x="5274490" y="9069676"/>
            <a:ext cx="2400673"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t>ReSPECT</a:t>
            </a:r>
          </a:p>
        </p:txBody>
      </p:sp>
      <p:sp>
        <p:nvSpPr>
          <p:cNvPr id="222" name="Shape 222"/>
          <p:cNvSpPr/>
          <p:nvPr/>
        </p:nvSpPr>
        <p:spPr>
          <a:xfrm>
            <a:off x="253677" y="1606348"/>
            <a:ext cx="12442299" cy="7401778"/>
          </a:xfrm>
          <a:prstGeom prst="roundRect">
            <a:avLst>
              <a:gd name="adj" fmla="val 1248"/>
            </a:avLst>
          </a:prstGeom>
          <a:solidFill>
            <a:srgbClr val="FFFFFF"/>
          </a:solidFill>
          <a:ln w="12700">
            <a:miter lim="400000"/>
          </a:ln>
        </p:spPr>
        <p:txBody>
          <a:bodyPr lIns="381000" tIns="381000" rIns="381000" bIns="381000"/>
          <a:lstStyle/>
          <a:p>
            <a:pPr algn="l" defTabSz="457200">
              <a:lnSpc>
                <a:spcPct val="110000"/>
              </a:lnSpc>
              <a:defRPr sz="3800">
                <a:solidFill>
                  <a:srgbClr val="56486A"/>
                </a:solidFill>
                <a:latin typeface="Helvetica"/>
                <a:ea typeface="Helvetica"/>
                <a:cs typeface="Helvetica"/>
                <a:sym typeface="Helvetica"/>
              </a:defRPr>
            </a:pPr>
            <a:endParaRPr/>
          </a:p>
        </p:txBody>
      </p:sp>
      <p:pic>
        <p:nvPicPr>
          <p:cNvPr id="223" name="ReSPECT Form.jpg"/>
          <p:cNvPicPr>
            <a:picLocks noChangeAspect="1"/>
          </p:cNvPicPr>
          <p:nvPr/>
        </p:nvPicPr>
        <p:blipFill>
          <a:blip r:embed="rId2">
            <a:extLst/>
          </a:blip>
          <a:srcRect t="85846"/>
          <a:stretch>
            <a:fillRect/>
          </a:stretch>
        </p:blipFill>
        <p:spPr>
          <a:xfrm>
            <a:off x="612471" y="1968715"/>
            <a:ext cx="11724710" cy="2346737"/>
          </a:xfrm>
          <a:prstGeom prst="rect">
            <a:avLst/>
          </a:prstGeom>
          <a:ln w="12700">
            <a:miter lim="400000"/>
          </a:ln>
        </p:spPr>
      </p:pic>
      <p:sp>
        <p:nvSpPr>
          <p:cNvPr id="224" name="Shape 224"/>
          <p:cNvSpPr/>
          <p:nvPr/>
        </p:nvSpPr>
        <p:spPr>
          <a:xfrm>
            <a:off x="1008152" y="4677819"/>
            <a:ext cx="10933347" cy="3905072"/>
          </a:xfrm>
          <a:prstGeom prst="roundRect">
            <a:avLst>
              <a:gd name="adj" fmla="val 846"/>
            </a:avLst>
          </a:prstGeom>
          <a:ln w="76200">
            <a:solidFill>
              <a:srgbClr val="00B0F0"/>
            </a:solidFill>
            <a:miter lim="400000"/>
          </a:ln>
          <a:extLst>
            <a:ext uri="{C572A759-6A51-4108-AA02-DFA0A04FC94B}">
              <ma14:wrappingTextBoxFlag xmlns="" xmlns:ma14="http://schemas.microsoft.com/office/mac/drawingml/2011/main" val="1"/>
            </a:ext>
          </a:extLst>
        </p:spPr>
        <p:txBody>
          <a:bodyPr lIns="152400" tIns="152400" rIns="152400" bIns="152400" anchor="ctr"/>
          <a:lstStyle/>
          <a:p>
            <a:r>
              <a:rPr lang="en-US" sz="2400" dirty="0">
                <a:solidFill>
                  <a:schemeClr val="accent6">
                    <a:lumMod val="75000"/>
                  </a:schemeClr>
                </a:solidFill>
                <a:latin typeface="Arial" charset="0"/>
                <a:ea typeface="Arial" charset="0"/>
                <a:cs typeface="Arial" charset="0"/>
              </a:rPr>
              <a:t>Leave this box blank at initiation</a:t>
            </a:r>
          </a:p>
          <a:p>
            <a:endParaRPr lang="en-US" sz="2400" dirty="0">
              <a:solidFill>
                <a:schemeClr val="accent6">
                  <a:lumMod val="75000"/>
                </a:schemeClr>
              </a:solidFill>
              <a:latin typeface="Arial" charset="0"/>
              <a:ea typeface="Arial" charset="0"/>
              <a:cs typeface="Arial" charset="0"/>
            </a:endParaRPr>
          </a:p>
          <a:p>
            <a:pPr algn="l"/>
            <a:r>
              <a:rPr lang="en-US" sz="2400" dirty="0">
                <a:solidFill>
                  <a:schemeClr val="accent6">
                    <a:lumMod val="75000"/>
                  </a:schemeClr>
                </a:solidFill>
                <a:latin typeface="Arial" charset="0"/>
                <a:ea typeface="Arial" charset="0"/>
                <a:cs typeface="Arial" charset="0"/>
              </a:rPr>
              <a:t>When a person’s condition changes or they move from one care setting to another (including a change of hospital ward) a senior clinician should review the </a:t>
            </a:r>
            <a:r>
              <a:rPr lang="en-US" sz="2400" b="1" dirty="0" err="1">
                <a:solidFill>
                  <a:schemeClr val="accent6">
                    <a:lumMod val="75000"/>
                  </a:schemeClr>
                </a:solidFill>
                <a:latin typeface="Arial" charset="0"/>
                <a:ea typeface="Arial" charset="0"/>
                <a:cs typeface="Arial" charset="0"/>
              </a:rPr>
              <a:t>ReSPECT</a:t>
            </a:r>
            <a:r>
              <a:rPr lang="en-US" sz="2400" dirty="0">
                <a:solidFill>
                  <a:schemeClr val="accent6">
                    <a:lumMod val="75000"/>
                  </a:schemeClr>
                </a:solidFill>
                <a:latin typeface="Arial" charset="0"/>
                <a:ea typeface="Arial" charset="0"/>
                <a:cs typeface="Arial" charset="0"/>
              </a:rPr>
              <a:t> recommendations, in discussion with the patient unless this is inappropriate and:</a:t>
            </a:r>
          </a:p>
          <a:p>
            <a:pPr algn="l"/>
            <a:endParaRPr lang="en-US" sz="2400" dirty="0">
              <a:solidFill>
                <a:schemeClr val="accent6">
                  <a:lumMod val="75000"/>
                </a:schemeClr>
              </a:solidFill>
              <a:latin typeface="Arial" charset="0"/>
              <a:ea typeface="Arial" charset="0"/>
              <a:cs typeface="Arial" charset="0"/>
            </a:endParaRPr>
          </a:p>
          <a:p>
            <a:pPr marL="342900" indent="-342900" algn="l">
              <a:buFont typeface="Arial" charset="0"/>
              <a:buChar char="•"/>
            </a:pPr>
            <a:r>
              <a:rPr lang="en-US" sz="2400" dirty="0">
                <a:solidFill>
                  <a:schemeClr val="accent6">
                    <a:lumMod val="75000"/>
                  </a:schemeClr>
                </a:solidFill>
                <a:latin typeface="Arial" charset="0"/>
                <a:ea typeface="Arial" charset="0"/>
                <a:cs typeface="Arial" charset="0"/>
              </a:rPr>
              <a:t>sign and date here to confirm that they are still valid OR</a:t>
            </a:r>
          </a:p>
          <a:p>
            <a:pPr marL="342900" indent="-342900" algn="l">
              <a:buFont typeface="Arial" charset="0"/>
              <a:buChar char="•"/>
            </a:pPr>
            <a:r>
              <a:rPr lang="en-US" sz="2400" dirty="0">
                <a:solidFill>
                  <a:schemeClr val="accent6">
                    <a:lumMod val="75000"/>
                  </a:schemeClr>
                </a:solidFill>
                <a:latin typeface="Arial" charset="0"/>
                <a:ea typeface="Arial" charset="0"/>
                <a:cs typeface="Arial" charset="0"/>
              </a:rPr>
              <a:t>cancel this form and create a new revised one</a:t>
            </a:r>
          </a:p>
        </p:txBody>
      </p:sp>
      <p:sp>
        <p:nvSpPr>
          <p:cNvPr id="8" name="Up Arrow 7"/>
          <p:cNvSpPr/>
          <p:nvPr/>
        </p:nvSpPr>
        <p:spPr>
          <a:xfrm>
            <a:off x="6276971" y="3607503"/>
            <a:ext cx="450857" cy="1039541"/>
          </a:xfrm>
          <a:prstGeom prst="up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227" name="Shape 227"/>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dirty="0"/>
              <a:t>Summary</a:t>
            </a:r>
          </a:p>
        </p:txBody>
      </p:sp>
      <p:sp>
        <p:nvSpPr>
          <p:cNvPr id="228" name="Shape 228"/>
          <p:cNvSpPr/>
          <p:nvPr/>
        </p:nvSpPr>
        <p:spPr>
          <a:xfrm>
            <a:off x="253677" y="1606348"/>
            <a:ext cx="12442299" cy="7430452"/>
          </a:xfrm>
          <a:prstGeom prst="roundRect">
            <a:avLst>
              <a:gd name="adj" fmla="val 1244"/>
            </a:avLst>
          </a:prstGeom>
          <a:solidFill>
            <a:srgbClr val="FFFFFF"/>
          </a:solidFill>
          <a:ln w="12700">
            <a:miter lim="400000"/>
          </a:ln>
          <a:extLst>
            <a:ext uri="{C572A759-6A51-4108-AA02-DFA0A04FC94B}">
              <ma14:wrappingTextBoxFlag xmlns="" xmlns:ma14="http://schemas.microsoft.com/office/mac/drawingml/2011/main" val="1"/>
            </a:ext>
          </a:extLst>
        </p:spPr>
        <p:txBody>
          <a:bodyPr lIns="381000" tIns="381000" rIns="381000" bIns="381000"/>
          <a:lstStyle/>
          <a:p>
            <a:pPr marL="370416" indent="-370416" algn="l" defTabSz="457200">
              <a:lnSpc>
                <a:spcPct val="130000"/>
              </a:lnSpc>
              <a:buSzPct val="150000"/>
              <a:buChar char="•"/>
              <a:defRPr sz="3800">
                <a:solidFill>
                  <a:srgbClr val="56486A"/>
                </a:solidFill>
                <a:latin typeface="Helvetica"/>
                <a:ea typeface="Helvetica"/>
                <a:cs typeface="Helvetica"/>
                <a:sym typeface="Helvetica"/>
              </a:defRPr>
            </a:pPr>
            <a:endParaRPr lang="en-GB" sz="1800" dirty="0"/>
          </a:p>
          <a:p>
            <a:pPr marL="370416" indent="-370416" algn="l" defTabSz="457200">
              <a:lnSpc>
                <a:spcPct val="130000"/>
              </a:lnSpc>
              <a:buSzPct val="150000"/>
              <a:buChar char="•"/>
              <a:defRPr sz="3800">
                <a:solidFill>
                  <a:srgbClr val="56486A"/>
                </a:solidFill>
                <a:latin typeface="Helvetica"/>
                <a:ea typeface="Helvetica"/>
                <a:cs typeface="Helvetica"/>
                <a:sym typeface="Helvetica"/>
              </a:defRPr>
            </a:pPr>
            <a:r>
              <a:rPr sz="3400" dirty="0"/>
              <a:t>Start with a conversation with the person</a:t>
            </a:r>
            <a:endParaRPr lang="en-GB" sz="3400" dirty="0"/>
          </a:p>
          <a:p>
            <a:pPr algn="l" defTabSz="457200">
              <a:lnSpc>
                <a:spcPct val="130000"/>
              </a:lnSpc>
              <a:buSzPct val="150000"/>
              <a:defRPr sz="3800">
                <a:solidFill>
                  <a:srgbClr val="56486A"/>
                </a:solidFill>
                <a:latin typeface="Helvetica"/>
                <a:ea typeface="Helvetica"/>
                <a:cs typeface="Helvetica"/>
                <a:sym typeface="Helvetica"/>
              </a:defRPr>
            </a:pPr>
            <a:endParaRPr lang="en-GB" sz="1200" dirty="0"/>
          </a:p>
          <a:p>
            <a:pPr marL="370416" indent="-370416" algn="l" defTabSz="457200">
              <a:lnSpc>
                <a:spcPct val="130000"/>
              </a:lnSpc>
              <a:buSzPct val="150000"/>
              <a:buChar char="•"/>
              <a:defRPr sz="3800">
                <a:solidFill>
                  <a:srgbClr val="56486A"/>
                </a:solidFill>
                <a:latin typeface="Helvetica"/>
                <a:ea typeface="Helvetica"/>
                <a:cs typeface="Helvetica"/>
                <a:sym typeface="Helvetica"/>
              </a:defRPr>
            </a:pPr>
            <a:r>
              <a:rPr sz="3400" dirty="0"/>
              <a:t>Aim to make shared decisions whenever possible</a:t>
            </a:r>
            <a:endParaRPr lang="en-GB" sz="3400" dirty="0"/>
          </a:p>
          <a:p>
            <a:pPr algn="l" defTabSz="457200">
              <a:lnSpc>
                <a:spcPct val="130000"/>
              </a:lnSpc>
              <a:buSzPct val="150000"/>
              <a:defRPr sz="3800">
                <a:solidFill>
                  <a:srgbClr val="56486A"/>
                </a:solidFill>
                <a:latin typeface="Helvetica"/>
                <a:ea typeface="Helvetica"/>
                <a:cs typeface="Helvetica"/>
                <a:sym typeface="Helvetica"/>
              </a:defRPr>
            </a:pPr>
            <a:endParaRPr sz="1200" dirty="0"/>
          </a:p>
          <a:p>
            <a:pPr marL="370416" indent="-370416" algn="l" defTabSz="457200">
              <a:lnSpc>
                <a:spcPct val="130000"/>
              </a:lnSpc>
              <a:buSzPct val="150000"/>
              <a:buChar char="•"/>
              <a:defRPr sz="3800">
                <a:solidFill>
                  <a:srgbClr val="56486A"/>
                </a:solidFill>
                <a:latin typeface="Helvetica"/>
                <a:ea typeface="Helvetica"/>
                <a:cs typeface="Helvetica"/>
                <a:sym typeface="Helvetica"/>
              </a:defRPr>
            </a:pPr>
            <a:r>
              <a:rPr sz="3400" dirty="0"/>
              <a:t>Work through </a:t>
            </a:r>
            <a:r>
              <a:rPr sz="3400" b="1" dirty="0"/>
              <a:t>ReSPECT</a:t>
            </a:r>
            <a:r>
              <a:rPr sz="3400" dirty="0"/>
              <a:t> systematically to establish:</a:t>
            </a:r>
            <a:br>
              <a:rPr sz="3400" dirty="0"/>
            </a:br>
            <a:r>
              <a:rPr sz="3400" dirty="0"/>
              <a:t>▫  the background to the recommendations</a:t>
            </a:r>
            <a:br>
              <a:rPr sz="3400" dirty="0"/>
            </a:br>
            <a:r>
              <a:rPr sz="3400" dirty="0"/>
              <a:t>▫  the person’s preferences for care and treatment</a:t>
            </a:r>
            <a:br>
              <a:rPr sz="3400" dirty="0"/>
            </a:br>
            <a:r>
              <a:rPr sz="3400" dirty="0"/>
              <a:t>▫  agreed (whenever possible) clinical recommendations</a:t>
            </a:r>
          </a:p>
          <a:p>
            <a:pPr algn="l" defTabSz="457200">
              <a:lnSpc>
                <a:spcPct val="130000"/>
              </a:lnSpc>
              <a:buSzPct val="150000"/>
              <a:defRPr sz="3800">
                <a:solidFill>
                  <a:srgbClr val="56486A"/>
                </a:solidFill>
                <a:latin typeface="Helvetica"/>
                <a:ea typeface="Helvetica"/>
                <a:cs typeface="Helvetica"/>
                <a:sym typeface="Helvetica"/>
              </a:defRPr>
            </a:pPr>
            <a:endParaRPr lang="en-GB" sz="1200" dirty="0"/>
          </a:p>
          <a:p>
            <a:pPr marL="370416" indent="-370416" algn="l" defTabSz="457200">
              <a:lnSpc>
                <a:spcPct val="130000"/>
              </a:lnSpc>
              <a:buSzPct val="150000"/>
              <a:buChar char="•"/>
              <a:defRPr sz="3800">
                <a:solidFill>
                  <a:srgbClr val="56486A"/>
                </a:solidFill>
                <a:latin typeface="Helvetica"/>
                <a:ea typeface="Helvetica"/>
                <a:cs typeface="Helvetica"/>
                <a:sym typeface="Helvetica"/>
              </a:defRPr>
            </a:pPr>
            <a:r>
              <a:rPr sz="3400" dirty="0"/>
              <a:t>Complete page 2 fully to confirm the validity of the plan</a:t>
            </a:r>
          </a:p>
        </p:txBody>
      </p:sp>
      <p:sp>
        <p:nvSpPr>
          <p:cNvPr id="229" name="Shape 229"/>
          <p:cNvSpPr/>
          <p:nvPr/>
        </p:nvSpPr>
        <p:spPr>
          <a:xfrm>
            <a:off x="5302063" y="9069676"/>
            <a:ext cx="2400674"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t>ReSPECT</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23" name="Shape 123"/>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dirty="0"/>
              <a:t>How to initiate ReSPECT</a:t>
            </a:r>
          </a:p>
        </p:txBody>
      </p:sp>
      <p:sp>
        <p:nvSpPr>
          <p:cNvPr id="124" name="Shape 124"/>
          <p:cNvSpPr/>
          <p:nvPr/>
        </p:nvSpPr>
        <p:spPr>
          <a:xfrm>
            <a:off x="5274490" y="9069676"/>
            <a:ext cx="2400673"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t>ReSPECT</a:t>
            </a:r>
          </a:p>
        </p:txBody>
      </p:sp>
      <p:sp>
        <p:nvSpPr>
          <p:cNvPr id="125" name="Shape 125"/>
          <p:cNvSpPr/>
          <p:nvPr/>
        </p:nvSpPr>
        <p:spPr>
          <a:xfrm>
            <a:off x="253677" y="1606348"/>
            <a:ext cx="12442299" cy="7401778"/>
          </a:xfrm>
          <a:prstGeom prst="roundRect">
            <a:avLst>
              <a:gd name="adj" fmla="val 1248"/>
            </a:avLst>
          </a:prstGeom>
          <a:solidFill>
            <a:srgbClr val="FFFFFF"/>
          </a:solidFill>
          <a:ln w="12700">
            <a:miter lim="400000"/>
          </a:ln>
          <a:extLst>
            <a:ext uri="{C572A759-6A51-4108-AA02-DFA0A04FC94B}">
              <ma14:wrappingTextBoxFlag xmlns="" xmlns:ma14="http://schemas.microsoft.com/office/mac/drawingml/2011/main" val="1"/>
            </a:ext>
          </a:extLst>
        </p:spPr>
        <p:txBody>
          <a:bodyPr lIns="381000" tIns="381000" rIns="381000" bIns="381000"/>
          <a:lstStyle/>
          <a:p>
            <a:pPr marL="469194" indent="-469194" algn="l" defTabSz="457200">
              <a:lnSpc>
                <a:spcPct val="140000"/>
              </a:lnSpc>
              <a:spcBef>
                <a:spcPts val="600"/>
              </a:spcBef>
              <a:buSzPct val="150000"/>
              <a:buChar char="•"/>
              <a:defRPr sz="3800">
                <a:solidFill>
                  <a:srgbClr val="56486A"/>
                </a:solidFill>
                <a:latin typeface="Helvetica"/>
                <a:ea typeface="Helvetica"/>
                <a:cs typeface="Helvetica"/>
                <a:sym typeface="Helvetica"/>
              </a:defRPr>
            </a:pPr>
            <a:r>
              <a:rPr sz="3400" dirty="0"/>
              <a:t>This </a:t>
            </a:r>
            <a:r>
              <a:rPr sz="3400" b="1" dirty="0"/>
              <a:t>MUST</a:t>
            </a:r>
            <a:r>
              <a:rPr sz="3400" dirty="0"/>
              <a:t> begin with a conversation with the person </a:t>
            </a:r>
            <a:endParaRPr lang="en-GB" sz="3400" dirty="0"/>
          </a:p>
          <a:p>
            <a:pPr algn="l" defTabSz="457200">
              <a:lnSpc>
                <a:spcPct val="140000"/>
              </a:lnSpc>
              <a:spcBef>
                <a:spcPts val="600"/>
              </a:spcBef>
              <a:buSzPct val="150000"/>
              <a:defRPr sz="3800">
                <a:solidFill>
                  <a:srgbClr val="56486A"/>
                </a:solidFill>
                <a:latin typeface="Helvetica"/>
                <a:ea typeface="Helvetica"/>
                <a:cs typeface="Helvetica"/>
                <a:sym typeface="Helvetica"/>
              </a:defRPr>
            </a:pPr>
            <a:endParaRPr sz="1200" dirty="0"/>
          </a:p>
          <a:p>
            <a:pPr marL="469194" indent="-469194" algn="l" defTabSz="457200">
              <a:lnSpc>
                <a:spcPct val="140000"/>
              </a:lnSpc>
              <a:spcBef>
                <a:spcPts val="600"/>
              </a:spcBef>
              <a:buSzPct val="150000"/>
              <a:buChar char="•"/>
              <a:defRPr sz="3800">
                <a:solidFill>
                  <a:srgbClr val="56486A"/>
                </a:solidFill>
                <a:latin typeface="Helvetica"/>
                <a:ea typeface="Helvetica"/>
                <a:cs typeface="Helvetica"/>
                <a:sym typeface="Helvetica"/>
              </a:defRPr>
            </a:pPr>
            <a:r>
              <a:rPr sz="3400" dirty="0"/>
              <a:t>If they don’t have capacity for these decisions record the capacity assessment in their health record and have a conversation with family or other representatives whenever possible</a:t>
            </a:r>
            <a:endParaRPr lang="en-GB" sz="3400" dirty="0"/>
          </a:p>
          <a:p>
            <a:pPr algn="l" defTabSz="457200">
              <a:lnSpc>
                <a:spcPct val="140000"/>
              </a:lnSpc>
              <a:spcBef>
                <a:spcPts val="600"/>
              </a:spcBef>
              <a:buSzPct val="150000"/>
              <a:defRPr sz="3800">
                <a:solidFill>
                  <a:srgbClr val="56486A"/>
                </a:solidFill>
                <a:latin typeface="Helvetica"/>
                <a:ea typeface="Helvetica"/>
                <a:cs typeface="Helvetica"/>
                <a:sym typeface="Helvetica"/>
              </a:defRPr>
            </a:pPr>
            <a:endParaRPr sz="1200" dirty="0"/>
          </a:p>
          <a:p>
            <a:pPr marL="469194" indent="-469194" algn="l" defTabSz="457200">
              <a:lnSpc>
                <a:spcPct val="140000"/>
              </a:lnSpc>
              <a:spcBef>
                <a:spcPts val="600"/>
              </a:spcBef>
              <a:buSzPct val="150000"/>
              <a:buChar char="•"/>
              <a:defRPr sz="3800">
                <a:solidFill>
                  <a:srgbClr val="56486A"/>
                </a:solidFill>
                <a:latin typeface="Helvetica"/>
                <a:ea typeface="Helvetica"/>
                <a:cs typeface="Helvetica"/>
                <a:sym typeface="Helvetica"/>
              </a:defRPr>
            </a:pPr>
            <a:r>
              <a:rPr sz="3400" dirty="0"/>
              <a:t>Make decisions when they are needed </a:t>
            </a:r>
            <a:endParaRPr lang="en-GB" sz="3400" dirty="0"/>
          </a:p>
          <a:p>
            <a:pPr algn="l" defTabSz="457200">
              <a:lnSpc>
                <a:spcPct val="140000"/>
              </a:lnSpc>
              <a:spcBef>
                <a:spcPts val="600"/>
              </a:spcBef>
              <a:buSzPct val="150000"/>
              <a:defRPr sz="3800">
                <a:solidFill>
                  <a:srgbClr val="56486A"/>
                </a:solidFill>
                <a:latin typeface="Helvetica"/>
                <a:ea typeface="Helvetica"/>
                <a:cs typeface="Helvetica"/>
                <a:sym typeface="Helvetica"/>
              </a:defRPr>
            </a:pPr>
            <a:endParaRPr sz="1200" dirty="0"/>
          </a:p>
          <a:p>
            <a:pPr marL="469194" indent="-469194" algn="l" defTabSz="457200">
              <a:lnSpc>
                <a:spcPct val="140000"/>
              </a:lnSpc>
              <a:spcBef>
                <a:spcPts val="600"/>
              </a:spcBef>
              <a:buSzPct val="150000"/>
              <a:buChar char="•"/>
              <a:defRPr sz="3800">
                <a:solidFill>
                  <a:srgbClr val="56486A"/>
                </a:solidFill>
                <a:latin typeface="Helvetica"/>
                <a:ea typeface="Helvetica"/>
                <a:cs typeface="Helvetica"/>
                <a:sym typeface="Helvetica"/>
              </a:defRPr>
            </a:pPr>
            <a:r>
              <a:rPr sz="3400" dirty="0"/>
              <a:t>If no discussion is possible, record the reasons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27" name="Shape 127"/>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dirty="0"/>
              <a:t>How to initiate ReSPECT</a:t>
            </a:r>
          </a:p>
        </p:txBody>
      </p:sp>
      <p:sp>
        <p:nvSpPr>
          <p:cNvPr id="128" name="Shape 128"/>
          <p:cNvSpPr/>
          <p:nvPr/>
        </p:nvSpPr>
        <p:spPr>
          <a:xfrm>
            <a:off x="5274490" y="9069676"/>
            <a:ext cx="2400673"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t>ReSPECT</a:t>
            </a:r>
          </a:p>
        </p:txBody>
      </p:sp>
      <p:sp>
        <p:nvSpPr>
          <p:cNvPr id="129" name="Shape 129"/>
          <p:cNvSpPr/>
          <p:nvPr/>
        </p:nvSpPr>
        <p:spPr>
          <a:xfrm>
            <a:off x="253677" y="1606348"/>
            <a:ext cx="12442299" cy="7401778"/>
          </a:xfrm>
          <a:prstGeom prst="roundRect">
            <a:avLst>
              <a:gd name="adj" fmla="val 1248"/>
            </a:avLst>
          </a:prstGeom>
          <a:solidFill>
            <a:srgbClr val="FFFFFF"/>
          </a:solidFill>
          <a:ln w="12700">
            <a:miter lim="400000"/>
          </a:ln>
        </p:spPr>
        <p:txBody>
          <a:bodyPr lIns="381000" tIns="381000" rIns="381000" bIns="381000"/>
          <a:lstStyle/>
          <a:p>
            <a:pPr algn="l" defTabSz="457200">
              <a:lnSpc>
                <a:spcPct val="110000"/>
              </a:lnSpc>
              <a:defRPr sz="3800">
                <a:solidFill>
                  <a:srgbClr val="56486A"/>
                </a:solidFill>
                <a:latin typeface="Helvetica"/>
                <a:ea typeface="Helvetica"/>
                <a:cs typeface="Helvetica"/>
                <a:sym typeface="Helvetica"/>
              </a:defRPr>
            </a:pPr>
            <a:endParaRPr/>
          </a:p>
        </p:txBody>
      </p:sp>
      <p:sp>
        <p:nvSpPr>
          <p:cNvPr id="131" name="Shape 131"/>
          <p:cNvSpPr/>
          <p:nvPr/>
        </p:nvSpPr>
        <p:spPr>
          <a:xfrm>
            <a:off x="5694059" y="2356401"/>
            <a:ext cx="7001917" cy="524861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defTabSz="457200">
              <a:lnSpc>
                <a:spcPct val="110000"/>
              </a:lnSpc>
              <a:defRPr sz="3800">
                <a:solidFill>
                  <a:srgbClr val="56486A"/>
                </a:solidFill>
                <a:latin typeface="Helvetica"/>
                <a:ea typeface="Helvetica"/>
                <a:cs typeface="Helvetica"/>
                <a:sym typeface="Helvetica"/>
              </a:defRPr>
            </a:pPr>
            <a:endParaRPr lang="en-GB" dirty="0"/>
          </a:p>
          <a:p>
            <a:pPr marL="571500" indent="-571500" algn="l" defTabSz="457200">
              <a:lnSpc>
                <a:spcPct val="110000"/>
              </a:lnSpc>
              <a:buSzPct val="150000"/>
              <a:buFont typeface="Helvetica" panose="020B0604020202020204" pitchFamily="34" charset="0"/>
              <a:buChar char="•"/>
              <a:defRPr sz="3800">
                <a:solidFill>
                  <a:srgbClr val="56486A"/>
                </a:solidFill>
                <a:latin typeface="Helvetica"/>
                <a:ea typeface="Helvetica"/>
                <a:cs typeface="Helvetica"/>
                <a:sym typeface="Helvetica"/>
              </a:defRPr>
            </a:pPr>
            <a:r>
              <a:rPr dirty="0"/>
              <a:t>The </a:t>
            </a:r>
            <a:r>
              <a:rPr b="1" dirty="0"/>
              <a:t>ReSPECT</a:t>
            </a:r>
            <a:r>
              <a:rPr dirty="0"/>
              <a:t> form can </a:t>
            </a:r>
          </a:p>
          <a:p>
            <a:pPr algn="l" defTabSz="457200">
              <a:lnSpc>
                <a:spcPct val="110000"/>
              </a:lnSpc>
              <a:buSzPct val="150000"/>
              <a:defRPr sz="3800">
                <a:solidFill>
                  <a:srgbClr val="56486A"/>
                </a:solidFill>
                <a:latin typeface="Helvetica"/>
                <a:ea typeface="Helvetica"/>
                <a:cs typeface="Helvetica"/>
                <a:sym typeface="Helvetica"/>
              </a:defRPr>
            </a:pPr>
            <a:r>
              <a:rPr lang="en-GB" dirty="0"/>
              <a:t>	 </a:t>
            </a:r>
            <a:r>
              <a:rPr dirty="0"/>
              <a:t>be used to support </a:t>
            </a:r>
          </a:p>
          <a:p>
            <a:pPr algn="l" defTabSz="457200">
              <a:lnSpc>
                <a:spcPct val="110000"/>
              </a:lnSpc>
              <a:buSzPct val="150000"/>
              <a:defRPr sz="3800">
                <a:solidFill>
                  <a:srgbClr val="56486A"/>
                </a:solidFill>
                <a:latin typeface="Helvetica"/>
                <a:ea typeface="Helvetica"/>
                <a:cs typeface="Helvetica"/>
                <a:sym typeface="Helvetica"/>
              </a:defRPr>
            </a:pPr>
            <a:r>
              <a:rPr lang="en-GB" dirty="0"/>
              <a:t>	 </a:t>
            </a:r>
            <a:r>
              <a:rPr dirty="0"/>
              <a:t>discussions with patients </a:t>
            </a:r>
          </a:p>
          <a:p>
            <a:pPr algn="l" defTabSz="457200">
              <a:lnSpc>
                <a:spcPct val="110000"/>
              </a:lnSpc>
              <a:buSzPct val="150000"/>
              <a:defRPr sz="3800">
                <a:solidFill>
                  <a:srgbClr val="56486A"/>
                </a:solidFill>
                <a:latin typeface="Helvetica"/>
                <a:ea typeface="Helvetica"/>
                <a:cs typeface="Helvetica"/>
                <a:sym typeface="Helvetica"/>
              </a:defRPr>
            </a:pPr>
            <a:r>
              <a:rPr lang="en-GB" dirty="0"/>
              <a:t> 	 </a:t>
            </a:r>
            <a:r>
              <a:rPr dirty="0"/>
              <a:t>(and/or those close </a:t>
            </a:r>
            <a:r>
              <a:rPr lang="en-GB" dirty="0"/>
              <a:t>them</a:t>
            </a:r>
            <a:r>
              <a:rPr dirty="0"/>
              <a:t>) </a:t>
            </a:r>
          </a:p>
          <a:p>
            <a:pPr marL="571500" indent="-571500" algn="l" defTabSz="457200">
              <a:lnSpc>
                <a:spcPct val="110000"/>
              </a:lnSpc>
              <a:buSzPct val="150000"/>
              <a:buFont typeface="Helvetica" panose="020B0604020202020204" pitchFamily="34" charset="0"/>
              <a:buChar char="•"/>
              <a:defRPr sz="3800">
                <a:solidFill>
                  <a:srgbClr val="56486A"/>
                </a:solidFill>
                <a:latin typeface="Helvetica"/>
                <a:ea typeface="Helvetica"/>
                <a:cs typeface="Helvetica"/>
                <a:sym typeface="Helvetica"/>
              </a:defRPr>
            </a:pPr>
            <a:endParaRPr dirty="0"/>
          </a:p>
          <a:p>
            <a:pPr marL="571500" indent="-571500" algn="l" defTabSz="457200">
              <a:lnSpc>
                <a:spcPct val="110000"/>
              </a:lnSpc>
              <a:buSzPct val="150000"/>
              <a:buFont typeface="Helvetica" panose="020B0604020202020204" pitchFamily="34" charset="0"/>
              <a:buChar char="•"/>
              <a:defRPr sz="3800">
                <a:solidFill>
                  <a:srgbClr val="56486A"/>
                </a:solidFill>
                <a:latin typeface="Helvetica"/>
                <a:ea typeface="Helvetica"/>
                <a:cs typeface="Helvetica"/>
                <a:sym typeface="Helvetica"/>
              </a:defRPr>
            </a:pPr>
            <a:r>
              <a:rPr dirty="0"/>
              <a:t>Work through and complete </a:t>
            </a:r>
          </a:p>
          <a:p>
            <a:pPr algn="l" defTabSz="457200">
              <a:lnSpc>
                <a:spcPct val="110000"/>
              </a:lnSpc>
              <a:buSzPct val="150000"/>
              <a:defRPr sz="3800">
                <a:solidFill>
                  <a:srgbClr val="56486A"/>
                </a:solidFill>
                <a:latin typeface="Helvetica"/>
                <a:ea typeface="Helvetica"/>
                <a:cs typeface="Helvetica"/>
                <a:sym typeface="Helvetica"/>
              </a:defRPr>
            </a:pPr>
            <a:r>
              <a:rPr lang="en-GB" dirty="0"/>
              <a:t>	 </a:t>
            </a:r>
            <a:r>
              <a:rPr dirty="0"/>
              <a:t>each section in sequence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080" y="1811537"/>
            <a:ext cx="4943897" cy="6991400"/>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31" name="Shape 131"/>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marL="0" marR="0" lvl="2" indent="0" defTabSz="914400" eaLnBrk="1" fontAlgn="auto" latinLnBrk="0" hangingPunct="1">
              <a:lnSpc>
                <a:spcPct val="100000"/>
              </a:lnSpc>
              <a:spcBef>
                <a:spcPts val="0"/>
              </a:spcBef>
              <a:spcAft>
                <a:spcPts val="0"/>
              </a:spcAft>
              <a:buClrTx/>
              <a:buSzTx/>
              <a:buFontTx/>
              <a:buNone/>
              <a:tabLst/>
              <a:defRPr sz="4000" b="1">
                <a:solidFill>
                  <a:srgbClr val="56486A"/>
                </a:solidFill>
                <a:latin typeface="Helvetica"/>
                <a:ea typeface="Helvetica"/>
                <a:cs typeface="Helvetica"/>
                <a:sym typeface="Helvetica"/>
              </a:defRPr>
            </a:pPr>
            <a:r>
              <a:rPr kumimoji="0" sz="4000" b="1" i="0" u="none" strike="noStrike" kern="0" cap="none" spc="0" normalizeH="0" baseline="0" noProof="0" dirty="0">
                <a:ln>
                  <a:noFill/>
                </a:ln>
                <a:solidFill>
                  <a:srgbClr val="56486A"/>
                </a:solidFill>
                <a:effectLst/>
                <a:uLnTx/>
                <a:uFillTx/>
                <a:latin typeface="Helvetica"/>
                <a:ea typeface="Helvetica"/>
                <a:cs typeface="Helvetica"/>
                <a:sym typeface="Helvetica"/>
              </a:rPr>
              <a:t>Professionals </a:t>
            </a:r>
            <a:r>
              <a:rPr kumimoji="0" lang="en-GB" sz="4000" b="1" i="0" u="none" strike="noStrike" kern="0" cap="none" spc="0" normalizeH="0" baseline="0" noProof="0" dirty="0">
                <a:ln>
                  <a:noFill/>
                </a:ln>
                <a:solidFill>
                  <a:srgbClr val="56486A"/>
                </a:solidFill>
                <a:effectLst/>
                <a:uLnTx/>
                <a:uFillTx/>
                <a:latin typeface="Helvetica"/>
                <a:ea typeface="Helvetica"/>
                <a:cs typeface="Helvetica"/>
                <a:sym typeface="Helvetica"/>
              </a:rPr>
              <a:t>who</a:t>
            </a:r>
            <a:r>
              <a:rPr kumimoji="0" sz="4000" b="1" i="0" u="none" strike="noStrike" kern="0" cap="none" spc="0" normalizeH="0" baseline="0" noProof="0" dirty="0">
                <a:ln>
                  <a:noFill/>
                </a:ln>
                <a:solidFill>
                  <a:srgbClr val="56486A"/>
                </a:solidFill>
                <a:effectLst/>
                <a:uLnTx/>
                <a:uFillTx/>
                <a:latin typeface="Helvetica"/>
                <a:ea typeface="Helvetica"/>
                <a:cs typeface="Helvetica"/>
                <a:sym typeface="Helvetica"/>
              </a:rPr>
              <a:t> may refer to a ReSPECT form</a:t>
            </a:r>
          </a:p>
        </p:txBody>
      </p:sp>
      <p:sp>
        <p:nvSpPr>
          <p:cNvPr id="132" name="Shape 132"/>
          <p:cNvSpPr/>
          <p:nvPr/>
        </p:nvSpPr>
        <p:spPr>
          <a:xfrm>
            <a:off x="253675" y="1487729"/>
            <a:ext cx="12442299" cy="4135024"/>
          </a:xfrm>
          <a:prstGeom prst="roundRect">
            <a:avLst>
              <a:gd name="adj" fmla="val 1248"/>
            </a:avLst>
          </a:prstGeom>
          <a:solidFill>
            <a:srgbClr val="FFFFFF"/>
          </a:solidFill>
          <a:ln w="12700">
            <a:miter lim="400000"/>
          </a:ln>
          <a:extLst>
            <a:ext uri="{C572A759-6A51-4108-AA02-DFA0A04FC94B}">
              <ma14:wrappingTextBoxFlag xmlns="" xmlns:ma14="http://schemas.microsoft.com/office/mac/drawingml/2011/main" val="1"/>
            </a:ext>
          </a:extLst>
        </p:spPr>
        <p:txBody>
          <a:bodyPr lIns="381000" tIns="381000" rIns="381000" bIns="381000"/>
          <a:lstStyle/>
          <a:p>
            <a:pPr marL="329890" lvl="0" indent="-329890" algn="l" defTabSz="321457" hangingPunct="1">
              <a:lnSpc>
                <a:spcPct val="130000"/>
              </a:lnSpc>
              <a:buSzPct val="150000"/>
              <a:buFontTx/>
              <a:buChar char="•"/>
              <a:defRPr sz="3800">
                <a:solidFill>
                  <a:srgbClr val="56486A"/>
                </a:solidFill>
                <a:latin typeface="Helvetica"/>
                <a:ea typeface="Helvetica"/>
                <a:cs typeface="Helvetica"/>
                <a:sym typeface="Helvetica"/>
              </a:defRPr>
            </a:pPr>
            <a:r>
              <a:rPr lang="en-US" sz="3200" dirty="0">
                <a:solidFill>
                  <a:srgbClr val="56486A"/>
                </a:solidFill>
                <a:latin typeface="Helvetica"/>
                <a:ea typeface="Helvetica"/>
                <a:cs typeface="Helvetica"/>
                <a:sym typeface="Helvetica"/>
              </a:rPr>
              <a:t>Ambulance crews</a:t>
            </a:r>
          </a:p>
          <a:p>
            <a:pPr marL="329890" lvl="0" indent="-329890" algn="l" defTabSz="321457" hangingPunct="1">
              <a:lnSpc>
                <a:spcPct val="130000"/>
              </a:lnSpc>
              <a:spcBef>
                <a:spcPts val="422"/>
              </a:spcBef>
              <a:buSzPct val="150000"/>
              <a:buFontTx/>
              <a:buChar char="•"/>
              <a:defRPr sz="3800">
                <a:solidFill>
                  <a:srgbClr val="56486A"/>
                </a:solidFill>
                <a:latin typeface="Helvetica"/>
                <a:ea typeface="Helvetica"/>
                <a:cs typeface="Helvetica"/>
                <a:sym typeface="Helvetica"/>
              </a:defRPr>
            </a:pPr>
            <a:r>
              <a:rPr lang="en-US" sz="3200" dirty="0">
                <a:solidFill>
                  <a:srgbClr val="56486A"/>
                </a:solidFill>
                <a:latin typeface="Helvetica"/>
                <a:ea typeface="Helvetica"/>
                <a:cs typeface="Helvetica"/>
                <a:sym typeface="Helvetica"/>
              </a:rPr>
              <a:t>Doctors (all settings and grades)</a:t>
            </a:r>
          </a:p>
          <a:p>
            <a:pPr marL="329890" lvl="0" indent="-329890" algn="l" defTabSz="321457" hangingPunct="1">
              <a:lnSpc>
                <a:spcPct val="130000"/>
              </a:lnSpc>
              <a:spcBef>
                <a:spcPts val="422"/>
              </a:spcBef>
              <a:buSzPct val="150000"/>
              <a:buFontTx/>
              <a:buChar char="•"/>
              <a:defRPr sz="3800">
                <a:solidFill>
                  <a:srgbClr val="56486A"/>
                </a:solidFill>
                <a:latin typeface="Helvetica"/>
                <a:ea typeface="Helvetica"/>
                <a:cs typeface="Helvetica"/>
                <a:sym typeface="Helvetica"/>
              </a:defRPr>
            </a:pPr>
            <a:r>
              <a:rPr lang="en-US" sz="3200" dirty="0">
                <a:solidFill>
                  <a:srgbClr val="56486A"/>
                </a:solidFill>
                <a:latin typeface="Helvetica"/>
                <a:ea typeface="Helvetica"/>
                <a:cs typeface="Helvetica"/>
                <a:sym typeface="Helvetica"/>
              </a:rPr>
              <a:t>Nurses (all settings and grades)</a:t>
            </a:r>
          </a:p>
          <a:p>
            <a:pPr marL="329890" lvl="0" indent="-329890" algn="l" defTabSz="321457" hangingPunct="1">
              <a:lnSpc>
                <a:spcPct val="130000"/>
              </a:lnSpc>
              <a:spcBef>
                <a:spcPts val="422"/>
              </a:spcBef>
              <a:buSzPct val="150000"/>
              <a:buFontTx/>
              <a:buChar char="•"/>
              <a:defRPr sz="3800">
                <a:solidFill>
                  <a:srgbClr val="56486A"/>
                </a:solidFill>
                <a:latin typeface="Helvetica"/>
                <a:ea typeface="Helvetica"/>
                <a:cs typeface="Helvetica"/>
                <a:sym typeface="Helvetica"/>
              </a:defRPr>
            </a:pPr>
            <a:r>
              <a:rPr lang="en-US" sz="3200" dirty="0">
                <a:solidFill>
                  <a:srgbClr val="56486A"/>
                </a:solidFill>
                <a:latin typeface="Helvetica"/>
                <a:ea typeface="Helvetica"/>
                <a:cs typeface="Helvetica"/>
                <a:sym typeface="Helvetica"/>
              </a:rPr>
              <a:t>Allied health professionals (all settings and grades)</a:t>
            </a:r>
          </a:p>
          <a:p>
            <a:pPr marL="329890" lvl="0" indent="-329890" algn="l" defTabSz="321457" hangingPunct="1">
              <a:lnSpc>
                <a:spcPct val="130000"/>
              </a:lnSpc>
              <a:spcBef>
                <a:spcPts val="422"/>
              </a:spcBef>
              <a:buSzPct val="150000"/>
              <a:buFontTx/>
              <a:buChar char="•"/>
              <a:defRPr sz="3800">
                <a:solidFill>
                  <a:srgbClr val="56486A"/>
                </a:solidFill>
                <a:latin typeface="Helvetica"/>
                <a:ea typeface="Helvetica"/>
                <a:cs typeface="Helvetica"/>
                <a:sym typeface="Helvetica"/>
              </a:defRPr>
            </a:pPr>
            <a:r>
              <a:rPr lang="en-US" sz="3200" dirty="0">
                <a:solidFill>
                  <a:srgbClr val="56486A"/>
                </a:solidFill>
                <a:latin typeface="Helvetica"/>
                <a:ea typeface="Helvetica"/>
                <a:cs typeface="Helvetica"/>
                <a:sym typeface="Helvetica"/>
              </a:rPr>
              <a:t>Social care professionals</a:t>
            </a:r>
          </a:p>
        </p:txBody>
      </p:sp>
      <p:sp>
        <p:nvSpPr>
          <p:cNvPr id="133" name="Shape 133"/>
          <p:cNvSpPr/>
          <p:nvPr/>
        </p:nvSpPr>
        <p:spPr>
          <a:xfrm>
            <a:off x="4177825" y="9069676"/>
            <a:ext cx="4594003"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sz="2400" b="1" i="0" u="none" strike="noStrike" kern="0" cap="none" spc="0" normalizeH="0" baseline="0" noProof="0" dirty="0">
                <a:ln>
                  <a:noFill/>
                </a:ln>
                <a:solidFill>
                  <a:srgbClr val="FFFFFF"/>
                </a:solidFill>
                <a:effectLst/>
                <a:uLnTx/>
                <a:uFillTx/>
                <a:latin typeface="Helvetica"/>
                <a:ea typeface="Helvetica"/>
                <a:cs typeface="Helvetica"/>
                <a:sym typeface="Helvetica"/>
              </a:rPr>
              <a:t>ReSPECT</a:t>
            </a:r>
          </a:p>
        </p:txBody>
      </p:sp>
      <p:sp>
        <p:nvSpPr>
          <p:cNvPr id="5" name="Shape 132"/>
          <p:cNvSpPr/>
          <p:nvPr/>
        </p:nvSpPr>
        <p:spPr>
          <a:xfrm>
            <a:off x="253675" y="5827711"/>
            <a:ext cx="12442299" cy="3241965"/>
          </a:xfrm>
          <a:prstGeom prst="roundRect">
            <a:avLst>
              <a:gd name="adj" fmla="val 1248"/>
            </a:avLst>
          </a:prstGeom>
          <a:solidFill>
            <a:srgbClr val="FFCCFF"/>
          </a:solidFill>
          <a:ln w="12700">
            <a:miter lim="400000"/>
          </a:ln>
          <a:extLst>
            <a:ext uri="{C572A759-6A51-4108-AA02-DFA0A04FC94B}">
              <ma14:wrappingTextBoxFlag xmlns="" xmlns:ma14="http://schemas.microsoft.com/office/mac/drawingml/2011/main" val="1"/>
            </a:ext>
          </a:extLst>
        </p:spPr>
        <p:txBody>
          <a:bodyPr lIns="381000" tIns="381000" rIns="381000" bIns="381000"/>
          <a:lstStyle/>
          <a:p>
            <a:pPr marL="0" marR="0" lvl="0" indent="0" algn="l" defTabSz="457200" eaLnBrk="1" fontAlgn="auto" latinLnBrk="0" hangingPunct="1">
              <a:lnSpc>
                <a:spcPct val="130000"/>
              </a:lnSpc>
              <a:spcBef>
                <a:spcPts val="0"/>
              </a:spcBef>
              <a:spcAft>
                <a:spcPts val="0"/>
              </a:spcAft>
              <a:buClrTx/>
              <a:buSzPct val="200000"/>
              <a:buFontTx/>
              <a:buNone/>
              <a:tabLst/>
              <a:defRPr sz="3800">
                <a:solidFill>
                  <a:srgbClr val="56486A"/>
                </a:solidFill>
                <a:latin typeface="Helvetica"/>
                <a:ea typeface="Helvetica"/>
                <a:cs typeface="Helvetica"/>
                <a:sym typeface="Helvetica"/>
              </a:defRPr>
            </a:pPr>
            <a:r>
              <a:rPr kumimoji="0" lang="en-GB" sz="3200" b="1" i="0" u="none" strike="noStrike" kern="0" cap="none" spc="0" normalizeH="0" baseline="0" noProof="0" dirty="0">
                <a:ln>
                  <a:noFill/>
                </a:ln>
                <a:solidFill>
                  <a:srgbClr val="56486A"/>
                </a:solidFill>
                <a:effectLst/>
                <a:uLnTx/>
                <a:uFillTx/>
                <a:latin typeface="Helvetica"/>
                <a:ea typeface="Helvetica"/>
                <a:cs typeface="Helvetica"/>
                <a:sym typeface="Helvetica"/>
              </a:rPr>
              <a:t>Remember:</a:t>
            </a:r>
          </a:p>
          <a:p>
            <a:pPr marL="469194" marR="0" lvl="0" indent="-469194" algn="l" defTabSz="457200" eaLnBrk="1" fontAlgn="auto" latinLnBrk="0" hangingPunct="1">
              <a:lnSpc>
                <a:spcPct val="130000"/>
              </a:lnSpc>
              <a:spcBef>
                <a:spcPts val="600"/>
              </a:spcBef>
              <a:spcAft>
                <a:spcPts val="0"/>
              </a:spcAft>
              <a:buClrTx/>
              <a:buSzPct val="150000"/>
              <a:buFontTx/>
              <a:buChar char="•"/>
              <a:tabLst/>
              <a:defRPr sz="3800">
                <a:solidFill>
                  <a:srgbClr val="56486A"/>
                </a:solidFill>
                <a:latin typeface="Helvetica"/>
                <a:ea typeface="Helvetica"/>
                <a:cs typeface="Helvetica"/>
                <a:sym typeface="Helvetica"/>
              </a:defRPr>
            </a:pPr>
            <a:r>
              <a:rPr kumimoji="0" lang="en-GB" sz="3200" b="0" i="0" u="none" strike="noStrike" kern="0" cap="none" spc="0" normalizeH="0" baseline="0" noProof="0" dirty="0">
                <a:ln>
                  <a:noFill/>
                </a:ln>
                <a:solidFill>
                  <a:srgbClr val="56486A"/>
                </a:solidFill>
                <a:effectLst/>
                <a:uLnTx/>
                <a:uFillTx/>
                <a:latin typeface="Helvetica"/>
                <a:ea typeface="Helvetica"/>
                <a:cs typeface="Helvetica"/>
                <a:sym typeface="Helvetica"/>
              </a:rPr>
              <a:t>Always consider the likely users </a:t>
            </a:r>
          </a:p>
          <a:p>
            <a:pPr marL="469194" lvl="0" indent="-469194" algn="l" defTabSz="457200" hangingPunct="1">
              <a:lnSpc>
                <a:spcPct val="130000"/>
              </a:lnSpc>
              <a:spcBef>
                <a:spcPts val="600"/>
              </a:spcBef>
              <a:buSzPct val="150000"/>
              <a:buFontTx/>
              <a:buChar char="•"/>
              <a:defRPr sz="3800">
                <a:solidFill>
                  <a:srgbClr val="56486A"/>
                </a:solidFill>
                <a:latin typeface="Helvetica"/>
                <a:ea typeface="Helvetica"/>
                <a:cs typeface="Helvetica"/>
                <a:sym typeface="Helvetica"/>
              </a:defRPr>
            </a:pPr>
            <a:r>
              <a:rPr kumimoji="0" lang="en-GB" sz="3200" b="0" i="0" u="none" strike="noStrike" kern="0" cap="none" spc="0" normalizeH="0" baseline="0" noProof="0" dirty="0">
                <a:ln>
                  <a:noFill/>
                </a:ln>
                <a:solidFill>
                  <a:srgbClr val="56486A"/>
                </a:solidFill>
                <a:effectLst/>
                <a:uLnTx/>
                <a:uFillTx/>
                <a:latin typeface="Helvetica"/>
                <a:ea typeface="Helvetica"/>
                <a:cs typeface="Helvetica"/>
                <a:sym typeface="Helvetica"/>
              </a:rPr>
              <a:t>Ensure that recommendations are clear and </a:t>
            </a:r>
            <a:r>
              <a:rPr lang="en-GB" sz="3200" dirty="0">
                <a:solidFill>
                  <a:srgbClr val="56486A"/>
                </a:solidFill>
                <a:latin typeface="Helvetica"/>
                <a:ea typeface="Helvetica"/>
                <a:cs typeface="Helvetica"/>
                <a:sym typeface="Helvetica"/>
              </a:rPr>
              <a:t>unambiguous </a:t>
            </a:r>
            <a:r>
              <a:rPr kumimoji="0" lang="en-GB" sz="3200" b="0" i="0" u="none" strike="noStrike" kern="0" cap="none" spc="0" normalizeH="0" baseline="0" noProof="0" dirty="0">
                <a:ln>
                  <a:noFill/>
                </a:ln>
                <a:solidFill>
                  <a:srgbClr val="56486A"/>
                </a:solidFill>
                <a:effectLst/>
                <a:uLnTx/>
                <a:uFillTx/>
                <a:latin typeface="Helvetica"/>
                <a:ea typeface="Helvetica"/>
                <a:cs typeface="Helvetica"/>
                <a:sym typeface="Helvetica"/>
              </a:rPr>
              <a:t>to all potential readers</a:t>
            </a:r>
          </a:p>
        </p:txBody>
      </p:sp>
    </p:spTree>
    <p:extLst>
      <p:ext uri="{BB962C8B-B14F-4D97-AF65-F5344CB8AC3E}">
        <p14:creationId xmlns:p14="http://schemas.microsoft.com/office/powerpoint/2010/main" val="103365623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35" name="Shape 135"/>
          <p:cNvSpPr/>
          <p:nvPr/>
        </p:nvSpPr>
        <p:spPr>
          <a:xfrm>
            <a:off x="253677" y="1606348"/>
            <a:ext cx="12442299" cy="7401778"/>
          </a:xfrm>
          <a:prstGeom prst="roundRect">
            <a:avLst>
              <a:gd name="adj" fmla="val 1248"/>
            </a:avLst>
          </a:prstGeom>
          <a:solidFill>
            <a:srgbClr val="FFFFFF"/>
          </a:solidFill>
          <a:ln w="12700">
            <a:miter lim="400000"/>
          </a:ln>
          <a:extLst>
            <a:ext uri="{C572A759-6A51-4108-AA02-DFA0A04FC94B}">
              <ma14:wrappingTextBoxFlag xmlns="" xmlns:ma14="http://schemas.microsoft.com/office/mac/drawingml/2011/main" val="1"/>
            </a:ext>
          </a:extLst>
        </p:spPr>
        <p:txBody>
          <a:bodyPr lIns="381000" tIns="381000" rIns="381000" bIns="381000"/>
          <a:lstStyle>
            <a:lvl1pPr algn="l" defTabSz="457200">
              <a:lnSpc>
                <a:spcPct val="110000"/>
              </a:lnSpc>
              <a:defRPr sz="3800" b="1">
                <a:solidFill>
                  <a:srgbClr val="56486A"/>
                </a:solidFill>
                <a:latin typeface="Helvetica"/>
                <a:ea typeface="Helvetica"/>
                <a:cs typeface="Helvetica"/>
                <a:sym typeface="Helvetica"/>
              </a:defRPr>
            </a:lvl1pPr>
          </a:lstStyle>
          <a:p>
            <a:r>
              <a:t>Write legibly!</a:t>
            </a:r>
          </a:p>
        </p:txBody>
      </p:sp>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b="80732"/>
          <a:stretch/>
        </p:blipFill>
        <p:spPr>
          <a:xfrm>
            <a:off x="454420" y="3576063"/>
            <a:ext cx="12095960" cy="3295929"/>
          </a:xfrm>
          <a:prstGeom prst="rect">
            <a:avLst/>
          </a:prstGeom>
        </p:spPr>
      </p:pic>
      <p:sp>
        <p:nvSpPr>
          <p:cNvPr id="133" name="Shape 133"/>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dirty="0"/>
              <a:t>Completing </a:t>
            </a:r>
            <a:r>
              <a:rPr lang="en-GB" dirty="0"/>
              <a:t>a </a:t>
            </a:r>
            <a:r>
              <a:rPr dirty="0"/>
              <a:t>ReSPECT form </a:t>
            </a:r>
            <a:r>
              <a:rPr lang="en-GB" dirty="0"/>
              <a:t>– </a:t>
            </a:r>
            <a:r>
              <a:rPr dirty="0"/>
              <a:t>1</a:t>
            </a:r>
          </a:p>
        </p:txBody>
      </p:sp>
      <p:sp>
        <p:nvSpPr>
          <p:cNvPr id="134" name="Shape 134"/>
          <p:cNvSpPr/>
          <p:nvPr/>
        </p:nvSpPr>
        <p:spPr>
          <a:xfrm>
            <a:off x="5274490" y="9069676"/>
            <a:ext cx="2400673"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t>ReSPECT</a:t>
            </a:r>
          </a:p>
        </p:txBody>
      </p:sp>
      <p:sp>
        <p:nvSpPr>
          <p:cNvPr id="137" name="Shape 137"/>
          <p:cNvSpPr/>
          <p:nvPr/>
        </p:nvSpPr>
        <p:spPr>
          <a:xfrm>
            <a:off x="5520266" y="1815476"/>
            <a:ext cx="6743046" cy="1441504"/>
          </a:xfrm>
          <a:prstGeom prst="roundRect">
            <a:avLst>
              <a:gd name="adj" fmla="val 1998"/>
            </a:avLst>
          </a:prstGeom>
          <a:solidFill>
            <a:srgbClr val="FFFFFF"/>
          </a:solidFill>
          <a:ln w="76200">
            <a:solidFill>
              <a:srgbClr val="FF0000"/>
            </a:solidFill>
            <a:miter lim="400000"/>
          </a:ln>
          <a:extLst>
            <a:ext uri="{C572A759-6A51-4108-AA02-DFA0A04FC94B}">
              <ma14:wrappingTextBoxFlag xmlns="" xmlns:ma14="http://schemas.microsoft.com/office/mac/drawingml/2011/main"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r>
              <a:rPr b="0" dirty="0">
                <a:latin typeface="Arial" charset="0"/>
                <a:ea typeface="Arial" charset="0"/>
                <a:cs typeface="Arial" charset="0"/>
              </a:rPr>
              <a:t>Ask the person the name by which they would like to be addressed and record it</a:t>
            </a:r>
          </a:p>
        </p:txBody>
      </p:sp>
      <p:sp>
        <p:nvSpPr>
          <p:cNvPr id="138" name="Shape 138"/>
          <p:cNvSpPr/>
          <p:nvPr/>
        </p:nvSpPr>
        <p:spPr>
          <a:xfrm>
            <a:off x="2162479" y="7326204"/>
            <a:ext cx="6268360" cy="821499"/>
          </a:xfrm>
          <a:prstGeom prst="roundRect">
            <a:avLst>
              <a:gd name="adj" fmla="val 3505"/>
            </a:avLst>
          </a:prstGeom>
          <a:ln w="76200">
            <a:solidFill>
              <a:srgbClr val="00B0F0"/>
            </a:solidFill>
            <a:miter lim="400000"/>
          </a:ln>
          <a:extLst>
            <a:ext uri="{C572A759-6A51-4108-AA02-DFA0A04FC94B}">
              <ma14:wrappingTextBoxFlag xmlns="" xmlns:ma14="http://schemas.microsoft.com/office/mac/drawingml/2011/main"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r>
              <a:rPr b="0" dirty="0">
                <a:latin typeface="Arial" charset="0"/>
                <a:ea typeface="Arial" charset="0"/>
                <a:cs typeface="Arial" charset="0"/>
              </a:rPr>
              <a:t>Insert the person’s full details </a:t>
            </a:r>
          </a:p>
        </p:txBody>
      </p:sp>
      <p:sp>
        <p:nvSpPr>
          <p:cNvPr id="139" name="Shape 139"/>
          <p:cNvSpPr/>
          <p:nvPr/>
        </p:nvSpPr>
        <p:spPr>
          <a:xfrm>
            <a:off x="8751113" y="7327093"/>
            <a:ext cx="3744318" cy="1198373"/>
          </a:xfrm>
          <a:prstGeom prst="roundRect">
            <a:avLst>
              <a:gd name="adj" fmla="val 2403"/>
            </a:avLst>
          </a:prstGeom>
          <a:ln w="76200">
            <a:solidFill>
              <a:srgbClr val="041F43"/>
            </a:solidFill>
            <a:miter lim="400000"/>
          </a:ln>
          <a:extLst>
            <a:ext uri="{C572A759-6A51-4108-AA02-DFA0A04FC94B}">
              <ma14:wrappingTextBoxFlag xmlns="" xmlns:ma14="http://schemas.microsoft.com/office/mac/drawingml/2011/main"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r>
              <a:rPr b="0" dirty="0">
                <a:latin typeface="Arial" charset="0"/>
                <a:ea typeface="Arial" charset="0"/>
                <a:cs typeface="Arial" charset="0"/>
              </a:rPr>
              <a:t>Insert the date of completion of the form</a:t>
            </a:r>
          </a:p>
        </p:txBody>
      </p:sp>
      <p:sp>
        <p:nvSpPr>
          <p:cNvPr id="12" name="Down Arrow 11"/>
          <p:cNvSpPr/>
          <p:nvPr/>
        </p:nvSpPr>
        <p:spPr>
          <a:xfrm>
            <a:off x="9241487" y="3230593"/>
            <a:ext cx="410513" cy="1002740"/>
          </a:xfrm>
          <a:prstGeom prst="downArrow">
            <a:avLst/>
          </a:prstGeom>
          <a:solidFill>
            <a:srgbClr val="FF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3" name="Up Arrow 12"/>
          <p:cNvSpPr/>
          <p:nvPr/>
        </p:nvSpPr>
        <p:spPr>
          <a:xfrm>
            <a:off x="5061619" y="5655733"/>
            <a:ext cx="458647" cy="1670471"/>
          </a:xfrm>
          <a:prstGeom prst="up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4" name="Up Arrow 13"/>
          <p:cNvSpPr/>
          <p:nvPr/>
        </p:nvSpPr>
        <p:spPr>
          <a:xfrm>
            <a:off x="10626202" y="6299200"/>
            <a:ext cx="448197" cy="1004822"/>
          </a:xfrm>
          <a:prstGeom prst="upArrow">
            <a:avLst/>
          </a:prstGeom>
          <a:solidFill>
            <a:schemeClr val="tx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mn-lt"/>
              <a:ea typeface="+mn-ea"/>
              <a:cs typeface="+mn-cs"/>
              <a:sym typeface="Helvetica Light"/>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44" name="Shape 144"/>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dirty="0"/>
              <a:t>Completing </a:t>
            </a:r>
            <a:r>
              <a:rPr lang="en-GB" dirty="0"/>
              <a:t>a </a:t>
            </a:r>
            <a:r>
              <a:rPr dirty="0"/>
              <a:t>ReSPECT form </a:t>
            </a:r>
            <a:r>
              <a:rPr lang="en-GB" dirty="0"/>
              <a:t>– </a:t>
            </a:r>
            <a:r>
              <a:rPr dirty="0"/>
              <a:t>2</a:t>
            </a:r>
          </a:p>
        </p:txBody>
      </p:sp>
      <p:sp>
        <p:nvSpPr>
          <p:cNvPr id="145" name="Shape 145"/>
          <p:cNvSpPr/>
          <p:nvPr/>
        </p:nvSpPr>
        <p:spPr>
          <a:xfrm>
            <a:off x="5274490" y="9069676"/>
            <a:ext cx="2400673"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t>ReSPECT</a:t>
            </a:r>
          </a:p>
        </p:txBody>
      </p:sp>
      <p:sp>
        <p:nvSpPr>
          <p:cNvPr id="146" name="Shape 146"/>
          <p:cNvSpPr/>
          <p:nvPr/>
        </p:nvSpPr>
        <p:spPr>
          <a:xfrm>
            <a:off x="253677" y="1606348"/>
            <a:ext cx="12442299" cy="7401778"/>
          </a:xfrm>
          <a:prstGeom prst="roundRect">
            <a:avLst>
              <a:gd name="adj" fmla="val 1248"/>
            </a:avLst>
          </a:prstGeom>
          <a:solidFill>
            <a:srgbClr val="FFFFFF"/>
          </a:solidFill>
          <a:ln w="12700">
            <a:miter lim="400000"/>
          </a:ln>
        </p:spPr>
        <p:txBody>
          <a:bodyPr lIns="381000" tIns="381000" rIns="381000" bIns="381000"/>
          <a:lstStyle/>
          <a:p>
            <a:pPr algn="l" defTabSz="457200">
              <a:lnSpc>
                <a:spcPct val="110000"/>
              </a:lnSpc>
              <a:defRPr sz="3800" b="1">
                <a:solidFill>
                  <a:srgbClr val="56486A"/>
                </a:solidFill>
                <a:latin typeface="Helvetica"/>
                <a:ea typeface="Helvetica"/>
                <a:cs typeface="Helvetica"/>
                <a:sym typeface="Helvetica"/>
              </a:defRPr>
            </a:pPr>
            <a:endParaRPr/>
          </a:p>
        </p:txBody>
      </p:sp>
      <p:pic>
        <p:nvPicPr>
          <p:cNvPr id="147" name="ReSPECT Form.png"/>
          <p:cNvPicPr>
            <a:picLocks noChangeAspect="1"/>
          </p:cNvPicPr>
          <p:nvPr/>
        </p:nvPicPr>
        <p:blipFill>
          <a:blip r:embed="rId2">
            <a:extLst/>
          </a:blip>
          <a:srcRect t="19166" b="57404"/>
          <a:stretch>
            <a:fillRect/>
          </a:stretch>
        </p:blipFill>
        <p:spPr>
          <a:xfrm>
            <a:off x="600016" y="3543692"/>
            <a:ext cx="11804951" cy="3911284"/>
          </a:xfrm>
          <a:prstGeom prst="rect">
            <a:avLst/>
          </a:prstGeom>
          <a:ln w="12700">
            <a:miter lim="400000"/>
          </a:ln>
        </p:spPr>
      </p:pic>
      <p:sp>
        <p:nvSpPr>
          <p:cNvPr id="148" name="Shape 148"/>
          <p:cNvSpPr/>
          <p:nvPr/>
        </p:nvSpPr>
        <p:spPr>
          <a:xfrm>
            <a:off x="1045220" y="1853877"/>
            <a:ext cx="10890883" cy="1441505"/>
          </a:xfrm>
          <a:prstGeom prst="roundRect">
            <a:avLst>
              <a:gd name="adj" fmla="val 1998"/>
            </a:avLst>
          </a:prstGeom>
          <a:ln w="76200">
            <a:solidFill>
              <a:srgbClr val="FF0000"/>
            </a:solidFill>
            <a:miter lim="400000"/>
          </a:ln>
          <a:extLst>
            <a:ext uri="{C572A759-6A51-4108-AA02-DFA0A04FC94B}">
              <ma14:wrappingTextBoxFlag xmlns="" xmlns:ma14="http://schemas.microsoft.com/office/mac/drawingml/2011/main"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r>
              <a:rPr b="0" dirty="0">
                <a:latin typeface="Arial" charset="0"/>
                <a:ea typeface="Arial" charset="0"/>
                <a:cs typeface="Arial" charset="0"/>
              </a:rPr>
              <a:t>Discuss with the person their condition and prognosis and any special needs (e.g. communication, mobility)</a:t>
            </a:r>
            <a:r>
              <a:rPr lang="en-GB" b="0" dirty="0">
                <a:latin typeface="Arial" charset="0"/>
                <a:ea typeface="Arial" charset="0"/>
                <a:cs typeface="Arial" charset="0"/>
              </a:rPr>
              <a:t> - </a:t>
            </a:r>
            <a:r>
              <a:rPr b="0" dirty="0">
                <a:latin typeface="Arial" charset="0"/>
                <a:ea typeface="Arial" charset="0"/>
                <a:cs typeface="Arial" charset="0"/>
              </a:rPr>
              <a:t>summarise these</a:t>
            </a:r>
          </a:p>
        </p:txBody>
      </p:sp>
      <p:sp>
        <p:nvSpPr>
          <p:cNvPr id="149" name="Shape 149"/>
          <p:cNvSpPr/>
          <p:nvPr/>
        </p:nvSpPr>
        <p:spPr>
          <a:xfrm>
            <a:off x="1045220" y="7710913"/>
            <a:ext cx="10890883" cy="945007"/>
          </a:xfrm>
          <a:prstGeom prst="roundRect">
            <a:avLst>
              <a:gd name="adj" fmla="val 3047"/>
            </a:avLst>
          </a:prstGeom>
          <a:ln w="76200">
            <a:solidFill>
              <a:srgbClr val="00B0F0"/>
            </a:solidFill>
            <a:miter lim="400000"/>
          </a:ln>
          <a:extLst>
            <a:ext uri="{C572A759-6A51-4108-AA02-DFA0A04FC94B}">
              <ma14:wrappingTextBoxFlag xmlns="" xmlns:ma14="http://schemas.microsoft.com/office/mac/drawingml/2011/main"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r>
              <a:rPr b="0" dirty="0">
                <a:latin typeface="Arial" charset="0"/>
                <a:ea typeface="Arial" charset="0"/>
                <a:cs typeface="Arial" charset="0"/>
              </a:rPr>
              <a:t>Ask about and record details of other plans or documents</a:t>
            </a:r>
          </a:p>
        </p:txBody>
      </p:sp>
      <p:sp>
        <p:nvSpPr>
          <p:cNvPr id="10" name="Down Arrow 9"/>
          <p:cNvSpPr/>
          <p:nvPr/>
        </p:nvSpPr>
        <p:spPr>
          <a:xfrm>
            <a:off x="10614177" y="3295382"/>
            <a:ext cx="348438" cy="1379586"/>
          </a:xfrm>
          <a:prstGeom prst="downArrow">
            <a:avLst/>
          </a:prstGeom>
          <a:solidFill>
            <a:srgbClr val="FF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1" name="Up Arrow 10"/>
          <p:cNvSpPr/>
          <p:nvPr/>
        </p:nvSpPr>
        <p:spPr>
          <a:xfrm>
            <a:off x="6474826" y="6911449"/>
            <a:ext cx="372432" cy="723564"/>
          </a:xfrm>
          <a:prstGeom prst="up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53" name="Shape 153"/>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dirty="0"/>
              <a:t>Completing </a:t>
            </a:r>
            <a:r>
              <a:rPr lang="en-GB" dirty="0"/>
              <a:t>a </a:t>
            </a:r>
            <a:r>
              <a:rPr dirty="0"/>
              <a:t>ReSPECT form </a:t>
            </a:r>
            <a:r>
              <a:rPr lang="en-GB" dirty="0"/>
              <a:t>– </a:t>
            </a:r>
            <a:r>
              <a:rPr dirty="0"/>
              <a:t>3</a:t>
            </a:r>
          </a:p>
        </p:txBody>
      </p:sp>
      <p:sp>
        <p:nvSpPr>
          <p:cNvPr id="154" name="Shape 154"/>
          <p:cNvSpPr/>
          <p:nvPr/>
        </p:nvSpPr>
        <p:spPr>
          <a:xfrm>
            <a:off x="5274490" y="9069676"/>
            <a:ext cx="2400673"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t>ReSPECT</a:t>
            </a:r>
          </a:p>
        </p:txBody>
      </p:sp>
      <p:sp>
        <p:nvSpPr>
          <p:cNvPr id="155" name="Shape 155"/>
          <p:cNvSpPr/>
          <p:nvPr/>
        </p:nvSpPr>
        <p:spPr>
          <a:xfrm>
            <a:off x="253677" y="1606348"/>
            <a:ext cx="12442299" cy="7401778"/>
          </a:xfrm>
          <a:prstGeom prst="roundRect">
            <a:avLst>
              <a:gd name="adj" fmla="val 1248"/>
            </a:avLst>
          </a:prstGeom>
          <a:solidFill>
            <a:srgbClr val="FFFFFF"/>
          </a:solidFill>
          <a:ln w="12700">
            <a:miter lim="400000"/>
          </a:ln>
        </p:spPr>
        <p:txBody>
          <a:bodyPr lIns="381000" tIns="381000" rIns="381000" bIns="381000"/>
          <a:lstStyle/>
          <a:p>
            <a:pPr algn="l" defTabSz="457200">
              <a:lnSpc>
                <a:spcPct val="110000"/>
              </a:lnSpc>
              <a:defRPr sz="3800" b="1">
                <a:solidFill>
                  <a:srgbClr val="56486A"/>
                </a:solidFill>
                <a:latin typeface="Helvetica"/>
                <a:ea typeface="Helvetica"/>
                <a:cs typeface="Helvetica"/>
                <a:sym typeface="Helvetica"/>
              </a:defRPr>
            </a:pPr>
            <a:endParaRPr/>
          </a:p>
        </p:txBody>
      </p:sp>
      <p:pic>
        <p:nvPicPr>
          <p:cNvPr id="156" name="ReSPECT Form.png"/>
          <p:cNvPicPr>
            <a:picLocks noChangeAspect="1"/>
          </p:cNvPicPr>
          <p:nvPr/>
        </p:nvPicPr>
        <p:blipFill>
          <a:blip r:embed="rId2">
            <a:extLst/>
          </a:blip>
          <a:srcRect t="41938" b="37863"/>
          <a:stretch>
            <a:fillRect/>
          </a:stretch>
        </p:blipFill>
        <p:spPr>
          <a:xfrm>
            <a:off x="600016" y="3914774"/>
            <a:ext cx="11804951" cy="3371874"/>
          </a:xfrm>
          <a:prstGeom prst="rect">
            <a:avLst/>
          </a:prstGeom>
          <a:ln w="12700">
            <a:miter lim="400000"/>
          </a:ln>
        </p:spPr>
      </p:pic>
      <p:sp>
        <p:nvSpPr>
          <p:cNvPr id="157" name="Shape 157"/>
          <p:cNvSpPr/>
          <p:nvPr/>
        </p:nvSpPr>
        <p:spPr>
          <a:xfrm>
            <a:off x="1056958" y="2041984"/>
            <a:ext cx="10890883" cy="1441505"/>
          </a:xfrm>
          <a:prstGeom prst="roundRect">
            <a:avLst>
              <a:gd name="adj" fmla="val 1998"/>
            </a:avLst>
          </a:prstGeom>
          <a:ln w="88900">
            <a:solidFill>
              <a:srgbClr val="FF0000"/>
            </a:solidFill>
            <a:miter lim="400000"/>
          </a:ln>
          <a:extLst>
            <a:ext uri="{C572A759-6A51-4108-AA02-DFA0A04FC94B}">
              <ma14:wrappingTextBoxFlag xmlns="" xmlns:ma14="http://schemas.microsoft.com/office/mac/drawingml/2011/main"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r>
              <a:rPr b="0" dirty="0">
                <a:latin typeface="Arial" charset="0"/>
                <a:ea typeface="Arial" charset="0"/>
                <a:cs typeface="Arial" charset="0"/>
              </a:rPr>
              <a:t>Use the scale to help the person to understand the balance between priorities of care and identify their own priority</a:t>
            </a:r>
          </a:p>
        </p:txBody>
      </p:sp>
      <p:sp>
        <p:nvSpPr>
          <p:cNvPr id="158" name="Shape 158"/>
          <p:cNvSpPr/>
          <p:nvPr/>
        </p:nvSpPr>
        <p:spPr>
          <a:xfrm>
            <a:off x="2370512" y="7574055"/>
            <a:ext cx="8208627" cy="1145058"/>
          </a:xfrm>
          <a:prstGeom prst="roundRect">
            <a:avLst>
              <a:gd name="adj" fmla="val 2515"/>
            </a:avLst>
          </a:prstGeom>
          <a:ln w="88900">
            <a:solidFill>
              <a:srgbClr val="00B0F0"/>
            </a:solidFill>
            <a:miter lim="400000"/>
          </a:ln>
          <a:extLst>
            <a:ext uri="{C572A759-6A51-4108-AA02-DFA0A04FC94B}">
              <ma14:wrappingTextBoxFlag xmlns="" xmlns:ma14="http://schemas.microsoft.com/office/mac/drawingml/2011/main" val="1"/>
            </a:ext>
          </a:extLst>
        </p:spPr>
        <p:txBody>
          <a:bodyPr lIns="152400" tIns="152400" rIns="152400" bIns="152400" anchor="ctr"/>
          <a:lstStyle/>
          <a:p>
            <a:r>
              <a:rPr lang="en-US" sz="2400" dirty="0">
                <a:solidFill>
                  <a:schemeClr val="accent6">
                    <a:lumMod val="75000"/>
                  </a:schemeClr>
                </a:solidFill>
                <a:latin typeface="Arial" charset="0"/>
                <a:ea typeface="Arial" charset="0"/>
                <a:cs typeface="Arial" charset="0"/>
              </a:rPr>
              <a:t>Record (if they wish) the aspect(s) of life most </a:t>
            </a:r>
            <a:br>
              <a:rPr lang="en-US" sz="2400" dirty="0">
                <a:solidFill>
                  <a:schemeClr val="accent6">
                    <a:lumMod val="75000"/>
                  </a:schemeClr>
                </a:solidFill>
                <a:latin typeface="Arial" charset="0"/>
                <a:ea typeface="Arial" charset="0"/>
                <a:cs typeface="Arial" charset="0"/>
              </a:rPr>
            </a:br>
            <a:r>
              <a:rPr lang="en-US" sz="2400" dirty="0">
                <a:solidFill>
                  <a:schemeClr val="accent6">
                    <a:lumMod val="75000"/>
                  </a:schemeClr>
                </a:solidFill>
                <a:latin typeface="Arial" charset="0"/>
                <a:ea typeface="Arial" charset="0"/>
                <a:cs typeface="Arial" charset="0"/>
              </a:rPr>
              <a:t>important to the person</a:t>
            </a:r>
          </a:p>
        </p:txBody>
      </p:sp>
      <p:sp>
        <p:nvSpPr>
          <p:cNvPr id="10" name="Down Arrow 9"/>
          <p:cNvSpPr/>
          <p:nvPr/>
        </p:nvSpPr>
        <p:spPr>
          <a:xfrm>
            <a:off x="6431941" y="3490212"/>
            <a:ext cx="372432" cy="1503252"/>
          </a:xfrm>
          <a:prstGeom prst="downArrow">
            <a:avLst/>
          </a:prstGeom>
          <a:solidFill>
            <a:srgbClr val="FF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1" name="Up Arrow 10"/>
          <p:cNvSpPr/>
          <p:nvPr/>
        </p:nvSpPr>
        <p:spPr>
          <a:xfrm>
            <a:off x="6431941" y="6776492"/>
            <a:ext cx="372432" cy="723564"/>
          </a:xfrm>
          <a:prstGeom prst="up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mn-lt"/>
              <a:ea typeface="+mn-ea"/>
              <a:cs typeface="+mn-cs"/>
              <a:sym typeface="Helvetica Light"/>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62" name="Shape 162"/>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dirty="0"/>
              <a:t>Completing </a:t>
            </a:r>
            <a:r>
              <a:rPr lang="en-GB" dirty="0"/>
              <a:t>a </a:t>
            </a:r>
            <a:r>
              <a:rPr dirty="0"/>
              <a:t>ReSPECT form </a:t>
            </a:r>
            <a:r>
              <a:rPr lang="en-GB" dirty="0"/>
              <a:t>– 4a</a:t>
            </a:r>
            <a:endParaRPr dirty="0"/>
          </a:p>
        </p:txBody>
      </p:sp>
      <p:sp>
        <p:nvSpPr>
          <p:cNvPr id="163" name="Shape 163"/>
          <p:cNvSpPr/>
          <p:nvPr/>
        </p:nvSpPr>
        <p:spPr>
          <a:xfrm>
            <a:off x="5274490" y="9069676"/>
            <a:ext cx="2400673"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t>ReSPECT</a:t>
            </a:r>
          </a:p>
        </p:txBody>
      </p:sp>
      <p:sp>
        <p:nvSpPr>
          <p:cNvPr id="164" name="Shape 164"/>
          <p:cNvSpPr/>
          <p:nvPr/>
        </p:nvSpPr>
        <p:spPr>
          <a:xfrm>
            <a:off x="253677" y="1606348"/>
            <a:ext cx="12442299" cy="7401778"/>
          </a:xfrm>
          <a:prstGeom prst="roundRect">
            <a:avLst>
              <a:gd name="adj" fmla="val 1248"/>
            </a:avLst>
          </a:prstGeom>
          <a:solidFill>
            <a:srgbClr val="FFFFFF"/>
          </a:solidFill>
          <a:ln w="12700">
            <a:miter lim="400000"/>
          </a:ln>
        </p:spPr>
        <p:txBody>
          <a:bodyPr lIns="381000" tIns="381000" rIns="381000" bIns="381000"/>
          <a:lstStyle/>
          <a:p>
            <a:pPr algn="l" defTabSz="457200">
              <a:lnSpc>
                <a:spcPct val="110000"/>
              </a:lnSpc>
              <a:defRPr sz="3800" b="1">
                <a:solidFill>
                  <a:srgbClr val="56486A"/>
                </a:solidFill>
                <a:latin typeface="Helvetica"/>
                <a:ea typeface="Helvetica"/>
                <a:cs typeface="Helvetica"/>
                <a:sym typeface="Helvetica"/>
              </a:defRPr>
            </a:pPr>
            <a:endParaRPr/>
          </a:p>
        </p:txBody>
      </p:sp>
      <p:pic>
        <p:nvPicPr>
          <p:cNvPr id="165" name="ReSPECT Form.png"/>
          <p:cNvPicPr>
            <a:picLocks noChangeAspect="1"/>
          </p:cNvPicPr>
          <p:nvPr/>
        </p:nvPicPr>
        <p:blipFill>
          <a:blip r:embed="rId2">
            <a:extLst/>
          </a:blip>
          <a:srcRect t="62531" b="17897"/>
          <a:stretch>
            <a:fillRect/>
          </a:stretch>
        </p:blipFill>
        <p:spPr>
          <a:xfrm>
            <a:off x="1702400" y="3009049"/>
            <a:ext cx="9600000" cy="2656994"/>
          </a:xfrm>
          <a:prstGeom prst="rect">
            <a:avLst/>
          </a:prstGeom>
          <a:ln w="12700">
            <a:miter lim="400000"/>
          </a:ln>
        </p:spPr>
      </p:pic>
      <p:sp>
        <p:nvSpPr>
          <p:cNvPr id="166" name="Shape 166"/>
          <p:cNvSpPr/>
          <p:nvPr/>
        </p:nvSpPr>
        <p:spPr>
          <a:xfrm>
            <a:off x="2784764" y="2006583"/>
            <a:ext cx="9317592" cy="785943"/>
          </a:xfrm>
          <a:prstGeom prst="roundRect">
            <a:avLst>
              <a:gd name="adj" fmla="val 3664"/>
            </a:avLst>
          </a:prstGeom>
          <a:ln w="88900">
            <a:solidFill>
              <a:srgbClr val="FF0000"/>
            </a:solidFill>
            <a:miter lim="400000"/>
          </a:ln>
          <a:extLst>
            <a:ext uri="{C572A759-6A51-4108-AA02-DFA0A04FC94B}">
              <ma14:wrappingTextBoxFlag xmlns="" xmlns:ma14="http://schemas.microsoft.com/office/mac/drawingml/2011/main"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r>
              <a:rPr b="0" dirty="0">
                <a:latin typeface="Arial" charset="0"/>
                <a:ea typeface="Arial" charset="0"/>
                <a:cs typeface="Arial" charset="0"/>
              </a:rPr>
              <a:t>Sign one (agreed whenever possible) main focus of care </a:t>
            </a:r>
          </a:p>
        </p:txBody>
      </p:sp>
      <p:sp>
        <p:nvSpPr>
          <p:cNvPr id="10" name="Shape 179"/>
          <p:cNvSpPr/>
          <p:nvPr/>
        </p:nvSpPr>
        <p:spPr>
          <a:xfrm>
            <a:off x="1169010" y="5839901"/>
            <a:ext cx="10933346" cy="2972498"/>
          </a:xfrm>
          <a:prstGeom prst="roundRect">
            <a:avLst>
              <a:gd name="adj" fmla="val 1074"/>
            </a:avLst>
          </a:prstGeom>
          <a:ln w="88900">
            <a:solidFill>
              <a:srgbClr val="00B0F0"/>
            </a:solidFill>
            <a:miter lim="400000"/>
          </a:ln>
          <a:extLst>
            <a:ext uri="{C572A759-6A51-4108-AA02-DFA0A04FC94B}">
              <ma14:wrappingTextBoxFlag xmlns="" xmlns:ma14="http://schemas.microsoft.com/office/mac/drawingml/2011/main" val="1"/>
            </a:ext>
          </a:extLst>
        </p:spPr>
        <p:txBody>
          <a:bodyPr lIns="152400" tIns="152400" rIns="152400" bIns="152400" anchor="ctr"/>
          <a:lstStyle/>
          <a:p>
            <a:pPr algn="l"/>
            <a:r>
              <a:rPr lang="en-US" sz="2400" dirty="0">
                <a:solidFill>
                  <a:schemeClr val="accent6">
                    <a:lumMod val="75000"/>
                  </a:schemeClr>
                </a:solidFill>
                <a:latin typeface="Arial" charset="0"/>
                <a:ea typeface="Arial" charset="0"/>
                <a:cs typeface="Arial" charset="0"/>
              </a:rPr>
              <a:t>List elements of emergency care and treatment that</a:t>
            </a:r>
          </a:p>
          <a:p>
            <a:pPr marL="457200" indent="-457200" algn="l">
              <a:buFont typeface="Arial" charset="0"/>
              <a:buChar char="•"/>
            </a:pPr>
            <a:r>
              <a:rPr lang="en-US" sz="2400" dirty="0">
                <a:solidFill>
                  <a:schemeClr val="accent6">
                    <a:lumMod val="75000"/>
                  </a:schemeClr>
                </a:solidFill>
                <a:latin typeface="Arial" charset="0"/>
                <a:ea typeface="Arial" charset="0"/>
                <a:cs typeface="Arial" charset="0"/>
              </a:rPr>
              <a:t>should be considered</a:t>
            </a:r>
          </a:p>
          <a:p>
            <a:pPr marL="457200" indent="-457200" algn="l">
              <a:buFont typeface="Arial" charset="0"/>
              <a:buChar char="•"/>
            </a:pPr>
            <a:r>
              <a:rPr lang="en-US" sz="2400" dirty="0">
                <a:solidFill>
                  <a:schemeClr val="accent6">
                    <a:lumMod val="75000"/>
                  </a:schemeClr>
                </a:solidFill>
                <a:latin typeface="Arial" charset="0"/>
                <a:ea typeface="Arial" charset="0"/>
                <a:cs typeface="Arial" charset="0"/>
              </a:rPr>
              <a:t>they would not want</a:t>
            </a:r>
          </a:p>
          <a:p>
            <a:pPr marL="457200" indent="-457200" algn="l">
              <a:buFont typeface="Arial" charset="0"/>
              <a:buChar char="•"/>
            </a:pPr>
            <a:r>
              <a:rPr lang="en-US" sz="2400" dirty="0">
                <a:solidFill>
                  <a:schemeClr val="accent6">
                    <a:lumMod val="75000"/>
                  </a:schemeClr>
                </a:solidFill>
                <a:latin typeface="Arial" charset="0"/>
                <a:ea typeface="Arial" charset="0"/>
                <a:cs typeface="Arial" charset="0"/>
              </a:rPr>
              <a:t>would not work in the person’s situation</a:t>
            </a:r>
          </a:p>
          <a:p>
            <a:pPr algn="l"/>
            <a:r>
              <a:rPr lang="en-US" sz="2400" dirty="0">
                <a:solidFill>
                  <a:schemeClr val="accent6">
                    <a:lumMod val="75000"/>
                  </a:schemeClr>
                </a:solidFill>
                <a:latin typeface="Arial" charset="0"/>
                <a:ea typeface="Arial" charset="0"/>
                <a:cs typeface="Arial" charset="0"/>
              </a:rPr>
              <a:t>Include whether or not they would want to be taken to hospital and in what circumstances</a:t>
            </a:r>
          </a:p>
        </p:txBody>
      </p:sp>
      <p:sp>
        <p:nvSpPr>
          <p:cNvPr id="11" name="Up Arrow 10"/>
          <p:cNvSpPr/>
          <p:nvPr/>
        </p:nvSpPr>
        <p:spPr>
          <a:xfrm>
            <a:off x="6152289" y="5415273"/>
            <a:ext cx="350111" cy="423364"/>
          </a:xfrm>
          <a:prstGeom prst="up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Down Arrow 11"/>
          <p:cNvSpPr/>
          <p:nvPr/>
        </p:nvSpPr>
        <p:spPr>
          <a:xfrm>
            <a:off x="9820030" y="2815641"/>
            <a:ext cx="279934" cy="1379586"/>
          </a:xfrm>
          <a:prstGeom prst="downArrow">
            <a:avLst/>
          </a:prstGeom>
          <a:solidFill>
            <a:srgbClr val="FF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3" name="Down Arrow 12"/>
          <p:cNvSpPr/>
          <p:nvPr/>
        </p:nvSpPr>
        <p:spPr>
          <a:xfrm>
            <a:off x="4616953" y="2765328"/>
            <a:ext cx="279934" cy="1379586"/>
          </a:xfrm>
          <a:prstGeom prst="downArrow">
            <a:avLst/>
          </a:prstGeom>
          <a:solidFill>
            <a:srgbClr val="FF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mn-lt"/>
              <a:ea typeface="+mn-ea"/>
              <a:cs typeface="+mn-cs"/>
              <a:sym typeface="Helvetica Light"/>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74" name="Shape 174"/>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indent="0" defTabSz="914400" hangingPunct="1">
              <a:defRPr sz="4800" b="1">
                <a:solidFill>
                  <a:srgbClr val="56486A"/>
                </a:solidFill>
                <a:latin typeface="Helvetica"/>
                <a:ea typeface="Helvetica"/>
                <a:cs typeface="Helvetica"/>
                <a:sym typeface="Helvetica"/>
              </a:defRPr>
            </a:pPr>
            <a:r>
              <a:rPr kumimoji="0" sz="4800" b="1" i="0" u="none" strike="noStrike" kern="0" cap="none" spc="0" normalizeH="0" baseline="0" noProof="0" dirty="0">
                <a:ln>
                  <a:noFill/>
                </a:ln>
                <a:solidFill>
                  <a:srgbClr val="56486A"/>
                </a:solidFill>
                <a:effectLst/>
                <a:uLnTx/>
                <a:uFillTx/>
                <a:latin typeface="Helvetica"/>
                <a:ea typeface="Helvetica"/>
                <a:cs typeface="Helvetica"/>
                <a:sym typeface="Helvetica"/>
              </a:rPr>
              <a:t>Completing </a:t>
            </a:r>
            <a:r>
              <a:rPr kumimoji="0" lang="en-GB" sz="4800" b="1" i="0" u="none" strike="noStrike" kern="0" cap="none" spc="0" normalizeH="0" baseline="0" noProof="0" dirty="0">
                <a:ln>
                  <a:noFill/>
                </a:ln>
                <a:solidFill>
                  <a:srgbClr val="56486A"/>
                </a:solidFill>
                <a:effectLst/>
                <a:uLnTx/>
                <a:uFillTx/>
                <a:latin typeface="Helvetica"/>
                <a:ea typeface="Helvetica"/>
                <a:cs typeface="Helvetica"/>
                <a:sym typeface="Helvetica"/>
              </a:rPr>
              <a:t>a </a:t>
            </a:r>
            <a:r>
              <a:rPr kumimoji="0" sz="4800" b="1" i="0" u="none" strike="noStrike" kern="0" cap="none" spc="0" normalizeH="0" baseline="0" noProof="0" dirty="0">
                <a:ln>
                  <a:noFill/>
                </a:ln>
                <a:solidFill>
                  <a:srgbClr val="56486A"/>
                </a:solidFill>
                <a:effectLst/>
                <a:uLnTx/>
                <a:uFillTx/>
                <a:latin typeface="Helvetica"/>
                <a:ea typeface="Helvetica"/>
                <a:cs typeface="Helvetica"/>
                <a:sym typeface="Helvetica"/>
              </a:rPr>
              <a:t>ReSPECT form </a:t>
            </a:r>
            <a:r>
              <a:rPr lang="en-GB" dirty="0"/>
              <a:t>– </a:t>
            </a:r>
            <a:r>
              <a:rPr kumimoji="0" sz="4800" b="1" i="0" u="none" strike="noStrike" kern="0" cap="none" spc="0" normalizeH="0" baseline="0" noProof="0" dirty="0">
                <a:ln>
                  <a:noFill/>
                </a:ln>
                <a:solidFill>
                  <a:srgbClr val="56486A"/>
                </a:solidFill>
                <a:effectLst/>
                <a:uLnTx/>
                <a:uFillTx/>
                <a:latin typeface="Helvetica"/>
                <a:ea typeface="Helvetica"/>
                <a:cs typeface="Helvetica"/>
                <a:sym typeface="Helvetica"/>
              </a:rPr>
              <a:t>4</a:t>
            </a:r>
            <a:r>
              <a:rPr kumimoji="0" lang="en-GB" sz="4800" b="1" i="0" u="none" strike="noStrike" kern="0" cap="none" spc="0" normalizeH="0" baseline="0" noProof="0" dirty="0">
                <a:ln>
                  <a:noFill/>
                </a:ln>
                <a:solidFill>
                  <a:srgbClr val="56486A"/>
                </a:solidFill>
                <a:effectLst/>
                <a:uLnTx/>
                <a:uFillTx/>
                <a:latin typeface="Helvetica"/>
                <a:ea typeface="Helvetica"/>
                <a:cs typeface="Helvetica"/>
                <a:sym typeface="Helvetica"/>
              </a:rPr>
              <a:t>b</a:t>
            </a:r>
            <a:endParaRPr kumimoji="0" sz="4800" b="1" i="0" u="none" strike="noStrike" kern="0" cap="none" spc="0" normalizeH="0" baseline="0" noProof="0" dirty="0">
              <a:ln>
                <a:noFill/>
              </a:ln>
              <a:solidFill>
                <a:srgbClr val="56486A"/>
              </a:solidFill>
              <a:effectLst/>
              <a:uLnTx/>
              <a:uFillTx/>
              <a:latin typeface="Helvetica"/>
              <a:ea typeface="Helvetica"/>
              <a:cs typeface="Helvetica"/>
              <a:sym typeface="Helvetica"/>
            </a:endParaRPr>
          </a:p>
        </p:txBody>
      </p:sp>
      <p:sp>
        <p:nvSpPr>
          <p:cNvPr id="175" name="Shape 175"/>
          <p:cNvSpPr/>
          <p:nvPr/>
        </p:nvSpPr>
        <p:spPr>
          <a:xfrm>
            <a:off x="5274490" y="9069676"/>
            <a:ext cx="2400673"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sz="2400" b="1" i="0" u="none" strike="noStrike" kern="0" cap="none" spc="0" normalizeH="0" baseline="0" noProof="0">
                <a:ln>
                  <a:noFill/>
                </a:ln>
                <a:solidFill>
                  <a:srgbClr val="FFFFFF"/>
                </a:solidFill>
                <a:effectLst/>
                <a:uLnTx/>
                <a:uFillTx/>
                <a:latin typeface="Helvetica"/>
                <a:ea typeface="Helvetica"/>
                <a:cs typeface="Helvetica"/>
                <a:sym typeface="Helvetica"/>
              </a:rPr>
              <a:t>ReSPECT</a:t>
            </a:r>
          </a:p>
        </p:txBody>
      </p:sp>
      <p:sp>
        <p:nvSpPr>
          <p:cNvPr id="12" name="Shape 188"/>
          <p:cNvSpPr/>
          <p:nvPr/>
        </p:nvSpPr>
        <p:spPr>
          <a:xfrm>
            <a:off x="248279" y="1969392"/>
            <a:ext cx="12442299" cy="7100283"/>
          </a:xfrm>
          <a:prstGeom prst="roundRect">
            <a:avLst>
              <a:gd name="adj" fmla="val 5328"/>
            </a:avLst>
          </a:prstGeom>
          <a:solidFill>
            <a:srgbClr val="FFCCFF"/>
          </a:solidFill>
          <a:ln w="12700">
            <a:miter lim="400000"/>
          </a:ln>
          <a:extLst>
            <a:ext uri="{C572A759-6A51-4108-AA02-DFA0A04FC94B}">
              <ma14:wrappingTextBoxFlag xmlns="" xmlns:ma14="http://schemas.microsoft.com/office/mac/drawingml/2011/main" val="1"/>
            </a:ext>
          </a:extLst>
        </p:spPr>
        <p:txBody>
          <a:bodyPr lIns="381000" tIns="381000" rIns="381000" bIns="381000"/>
          <a:lstStyle/>
          <a:p>
            <a:pPr marL="0" marR="0" lvl="0" indent="0" defTabSz="457200" eaLnBrk="1" fontAlgn="auto" latinLnBrk="0" hangingPunct="1">
              <a:lnSpc>
                <a:spcPct val="110000"/>
              </a:lnSpc>
              <a:spcBef>
                <a:spcPts val="0"/>
              </a:spcBef>
              <a:spcAft>
                <a:spcPts val="0"/>
              </a:spcAft>
              <a:buClrTx/>
              <a:buSzTx/>
              <a:buFontTx/>
              <a:buNone/>
              <a:tabLst/>
              <a:defRPr sz="3000" b="1">
                <a:solidFill>
                  <a:srgbClr val="56486A"/>
                </a:solidFill>
                <a:latin typeface="Helvetica"/>
                <a:ea typeface="Helvetica"/>
                <a:cs typeface="Helvetica"/>
                <a:sym typeface="Helvetica"/>
              </a:defRPr>
            </a:pPr>
            <a:endParaRPr kumimoji="0" lang="en-GB" sz="4800" b="1" i="0" u="none" strike="noStrike" kern="0" cap="none" spc="0" normalizeH="0" baseline="0" noProof="0" dirty="0">
              <a:ln>
                <a:noFill/>
              </a:ln>
              <a:solidFill>
                <a:srgbClr val="56486A"/>
              </a:solidFill>
              <a:effectLst/>
              <a:uLnTx/>
              <a:uFillTx/>
              <a:latin typeface="Helvetica"/>
              <a:ea typeface="Helvetica"/>
              <a:cs typeface="Helvetica"/>
              <a:sym typeface="Helvetica"/>
            </a:endParaRPr>
          </a:p>
          <a:p>
            <a:pPr marL="0" marR="0" lvl="0" indent="0" defTabSz="457200" eaLnBrk="1" fontAlgn="auto" latinLnBrk="0" hangingPunct="1">
              <a:lnSpc>
                <a:spcPct val="110000"/>
              </a:lnSpc>
              <a:spcBef>
                <a:spcPts val="0"/>
              </a:spcBef>
              <a:spcAft>
                <a:spcPts val="0"/>
              </a:spcAft>
              <a:buClrTx/>
              <a:buSzTx/>
              <a:buFontTx/>
              <a:buNone/>
              <a:tabLst/>
              <a:defRPr sz="3000" b="1">
                <a:solidFill>
                  <a:srgbClr val="56486A"/>
                </a:solidFill>
                <a:latin typeface="Helvetica"/>
                <a:ea typeface="Helvetica"/>
                <a:cs typeface="Helvetica"/>
                <a:sym typeface="Helvetica"/>
              </a:defRPr>
            </a:pPr>
            <a:endParaRPr kumimoji="0" lang="en-GB" sz="4800" b="1" i="0" u="none" strike="noStrike" kern="0" cap="none" spc="0" normalizeH="0" baseline="0" noProof="0" dirty="0">
              <a:ln>
                <a:noFill/>
              </a:ln>
              <a:solidFill>
                <a:srgbClr val="56486A"/>
              </a:solidFill>
              <a:effectLst/>
              <a:uLnTx/>
              <a:uFillTx/>
              <a:latin typeface="Helvetica"/>
              <a:ea typeface="Helvetica"/>
              <a:cs typeface="Helvetica"/>
              <a:sym typeface="Helvetica"/>
            </a:endParaRPr>
          </a:p>
          <a:p>
            <a:pPr marL="0" marR="0" lvl="0" indent="0" defTabSz="457200" eaLnBrk="1" fontAlgn="auto" latinLnBrk="0" hangingPunct="1">
              <a:lnSpc>
                <a:spcPct val="110000"/>
              </a:lnSpc>
              <a:spcBef>
                <a:spcPts val="0"/>
              </a:spcBef>
              <a:spcAft>
                <a:spcPts val="0"/>
              </a:spcAft>
              <a:buClrTx/>
              <a:buSzTx/>
              <a:buFontTx/>
              <a:buNone/>
              <a:tabLst/>
              <a:defRPr sz="3000" b="1">
                <a:solidFill>
                  <a:srgbClr val="56486A"/>
                </a:solidFill>
                <a:latin typeface="Helvetica"/>
                <a:ea typeface="Helvetica"/>
                <a:cs typeface="Helvetica"/>
                <a:sym typeface="Helvetica"/>
              </a:defRPr>
            </a:pPr>
            <a:r>
              <a:rPr kumimoji="0" sz="4800" b="1" i="0" u="none" strike="noStrike" kern="0" cap="none" spc="0" normalizeH="0" baseline="0" noProof="0" dirty="0">
                <a:ln>
                  <a:noFill/>
                </a:ln>
                <a:solidFill>
                  <a:srgbClr val="56486A"/>
                </a:solidFill>
                <a:effectLst/>
                <a:uLnTx/>
                <a:uFillTx/>
                <a:latin typeface="Helvetica"/>
                <a:ea typeface="Helvetica"/>
                <a:cs typeface="Helvetica"/>
                <a:sym typeface="Helvetica"/>
              </a:rPr>
              <a:t>Remember that all recommendations </a:t>
            </a:r>
          </a:p>
          <a:p>
            <a:pPr marL="0" marR="0" lvl="0" indent="0" defTabSz="457200" eaLnBrk="1" fontAlgn="auto" latinLnBrk="0" hangingPunct="1">
              <a:lnSpc>
                <a:spcPct val="110000"/>
              </a:lnSpc>
              <a:spcBef>
                <a:spcPts val="0"/>
              </a:spcBef>
              <a:spcAft>
                <a:spcPts val="0"/>
              </a:spcAft>
              <a:buClrTx/>
              <a:buSzTx/>
              <a:buFontTx/>
              <a:buNone/>
              <a:tabLst/>
              <a:defRPr sz="3000" b="1">
                <a:solidFill>
                  <a:srgbClr val="56486A"/>
                </a:solidFill>
                <a:latin typeface="Helvetica"/>
                <a:ea typeface="Helvetica"/>
                <a:cs typeface="Helvetica"/>
                <a:sym typeface="Helvetica"/>
              </a:defRPr>
            </a:pPr>
            <a:r>
              <a:rPr kumimoji="0" sz="4800" b="1" i="0" u="none" strike="noStrike" kern="0" cap="none" spc="0" normalizeH="0" baseline="0" noProof="0" dirty="0">
                <a:ln>
                  <a:noFill/>
                </a:ln>
                <a:solidFill>
                  <a:srgbClr val="56486A"/>
                </a:solidFill>
                <a:effectLst/>
                <a:uLnTx/>
                <a:uFillTx/>
                <a:latin typeface="Helvetica"/>
                <a:ea typeface="Helvetica"/>
                <a:cs typeface="Helvetica"/>
                <a:sym typeface="Helvetica"/>
              </a:rPr>
              <a:t>should be shared decisions </a:t>
            </a:r>
            <a:endParaRPr kumimoji="0" lang="en-GB" sz="4800" b="1" i="0" u="none" strike="noStrike" kern="0" cap="none" spc="0" normalizeH="0" baseline="0" noProof="0" dirty="0">
              <a:ln>
                <a:noFill/>
              </a:ln>
              <a:solidFill>
                <a:srgbClr val="56486A"/>
              </a:solidFill>
              <a:effectLst/>
              <a:uLnTx/>
              <a:uFillTx/>
              <a:latin typeface="Helvetica"/>
              <a:ea typeface="Helvetica"/>
              <a:cs typeface="Helvetica"/>
              <a:sym typeface="Helvetica"/>
            </a:endParaRPr>
          </a:p>
          <a:p>
            <a:pPr marL="0" marR="0" lvl="0" indent="0" defTabSz="457200" eaLnBrk="1" fontAlgn="auto" latinLnBrk="0" hangingPunct="1">
              <a:lnSpc>
                <a:spcPct val="110000"/>
              </a:lnSpc>
              <a:spcBef>
                <a:spcPts val="0"/>
              </a:spcBef>
              <a:spcAft>
                <a:spcPts val="0"/>
              </a:spcAft>
              <a:buClrTx/>
              <a:buSzTx/>
              <a:buFontTx/>
              <a:buNone/>
              <a:tabLst/>
              <a:defRPr sz="3000" b="1">
                <a:solidFill>
                  <a:srgbClr val="56486A"/>
                </a:solidFill>
                <a:latin typeface="Helvetica"/>
                <a:ea typeface="Helvetica"/>
                <a:cs typeface="Helvetica"/>
                <a:sym typeface="Helvetica"/>
              </a:defRPr>
            </a:pPr>
            <a:r>
              <a:rPr kumimoji="0" sz="4800" b="1" i="0" u="none" strike="noStrike" kern="0" cap="none" spc="0" normalizeH="0" baseline="0" noProof="0" dirty="0">
                <a:ln>
                  <a:noFill/>
                </a:ln>
                <a:solidFill>
                  <a:srgbClr val="56486A"/>
                </a:solidFill>
                <a:effectLst/>
                <a:uLnTx/>
                <a:uFillTx/>
                <a:latin typeface="Helvetica"/>
                <a:ea typeface="Helvetica"/>
                <a:cs typeface="Helvetica"/>
                <a:sym typeface="Helvetica"/>
              </a:rPr>
              <a:t>whenever possible</a:t>
            </a:r>
            <a:r>
              <a:rPr kumimoji="0" lang="en-GB" sz="4800" b="1" i="0" u="none" strike="noStrike" kern="0" cap="none" spc="0" normalizeH="0" baseline="0" noProof="0" dirty="0">
                <a:ln>
                  <a:noFill/>
                </a:ln>
                <a:solidFill>
                  <a:srgbClr val="56486A"/>
                </a:solidFill>
                <a:effectLst/>
                <a:uLnTx/>
                <a:uFillTx/>
                <a:latin typeface="Helvetica"/>
                <a:ea typeface="Helvetica"/>
                <a:cs typeface="Helvetica"/>
                <a:sym typeface="Helvetica"/>
              </a:rPr>
              <a:t> </a:t>
            </a:r>
            <a:endParaRPr kumimoji="0" sz="4800" b="1" i="0" u="none" strike="noStrike" kern="0" cap="none" spc="0" normalizeH="0" baseline="0" noProof="0" dirty="0">
              <a:ln>
                <a:noFill/>
              </a:ln>
              <a:solidFill>
                <a:srgbClr val="56486A"/>
              </a:solidFill>
              <a:effectLst/>
              <a:uLnTx/>
              <a:uFillTx/>
              <a:latin typeface="Helvetica"/>
              <a:ea typeface="Helvetica"/>
              <a:cs typeface="Helvetica"/>
              <a:sym typeface="Helvetica"/>
            </a:endParaRPr>
          </a:p>
        </p:txBody>
      </p:sp>
    </p:spTree>
    <p:extLst>
      <p:ext uri="{BB962C8B-B14F-4D97-AF65-F5344CB8AC3E}">
        <p14:creationId xmlns:p14="http://schemas.microsoft.com/office/powerpoint/2010/main" val="3808758711"/>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165</TotalTime>
  <Words>702</Words>
  <Application>Microsoft Office PowerPoint</Application>
  <PresentationFormat>Custom</PresentationFormat>
  <Paragraphs>114</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David Pitcher</cp:lastModifiedBy>
  <cp:revision>20</cp:revision>
  <dcterms:modified xsi:type="dcterms:W3CDTF">2017-04-04T14:22:46Z</dcterms:modified>
</cp:coreProperties>
</file>