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85" r:id="rId5"/>
    <p:sldId id="260" r:id="rId6"/>
    <p:sldId id="261" r:id="rId7"/>
    <p:sldId id="262" r:id="rId8"/>
    <p:sldId id="263" r:id="rId9"/>
    <p:sldId id="264" r:id="rId10"/>
    <p:sldId id="265" r:id="rId11"/>
    <p:sldId id="266" r:id="rId12"/>
    <p:sldId id="278" r:id="rId13"/>
    <p:sldId id="279" r:id="rId14"/>
    <p:sldId id="280" r:id="rId15"/>
    <p:sldId id="269" r:id="rId16"/>
    <p:sldId id="281" r:id="rId17"/>
    <p:sldId id="271" r:id="rId18"/>
    <p:sldId id="272" r:id="rId19"/>
    <p:sldId id="282" r:id="rId20"/>
    <p:sldId id="283"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p:cViewPr varScale="1">
        <p:scale>
          <a:sx n="46" d="100"/>
          <a:sy n="46"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81251" y="166789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Use and completion of ReSPECT form </a:t>
            </a: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for a young person</a:t>
            </a:r>
          </a:p>
          <a:p>
            <a:pPr algn="l" defTabSz="457200">
              <a:lnSpc>
                <a:spcPct val="110000"/>
              </a:lnSpc>
              <a:defRPr sz="4800" b="1">
                <a:solidFill>
                  <a:srgbClr val="56486A"/>
                </a:solidFill>
                <a:latin typeface="Helvetica"/>
                <a:ea typeface="Helvetica"/>
                <a:cs typeface="Helvetica"/>
                <a:sym typeface="Helvetica"/>
              </a:defRPr>
            </a:pPr>
            <a:endParaRPr sz="3800" dirty="0"/>
          </a:p>
          <a:p>
            <a:pPr defTabSz="457200">
              <a:lnSpc>
                <a:spcPct val="110000"/>
              </a:lnSpc>
              <a:defRPr sz="4800" b="1">
                <a:solidFill>
                  <a:srgbClr val="56486A"/>
                </a:solidFill>
                <a:latin typeface="Helvetica"/>
                <a:ea typeface="Helvetica"/>
                <a:cs typeface="Helvetica"/>
                <a:sym typeface="Helvetica"/>
              </a:defRPr>
            </a:pPr>
            <a:r>
              <a:rPr sz="3800" dirty="0"/>
              <a:t>A step-by-step guide</a:t>
            </a:r>
          </a:p>
        </p:txBody>
      </p:sp>
      <p:sp>
        <p:nvSpPr>
          <p:cNvPr id="120" name="Shape 120"/>
          <p:cNvSpPr/>
          <p:nvPr/>
        </p:nvSpPr>
        <p:spPr>
          <a:xfrm>
            <a:off x="3407129" y="9069676"/>
            <a:ext cx="6190541"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 (version 1.0)</a:t>
            </a:r>
            <a:endParaRPr dirty="0"/>
          </a:p>
        </p:txBody>
      </p:sp>
      <p:sp>
        <p:nvSpPr>
          <p:cNvPr id="121" name="Shape 121"/>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ReSPECT form</a:t>
            </a:r>
            <a:r>
              <a:rPr lang="en-GB" dirty="0"/>
              <a:t>  </a:t>
            </a:r>
            <a:endParaRP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556" y="2629666"/>
            <a:ext cx="4883688" cy="15554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9" name="Shape 16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3</a:t>
            </a:r>
          </a:p>
        </p:txBody>
      </p:sp>
      <p:sp>
        <p:nvSpPr>
          <p:cNvPr id="171" name="Shape 17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72"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73" name="Shape 173"/>
          <p:cNvSpPr/>
          <p:nvPr/>
        </p:nvSpPr>
        <p:spPr>
          <a:xfrm>
            <a:off x="897527" y="2021925"/>
            <a:ext cx="11209745" cy="1441505"/>
          </a:xfrm>
          <a:prstGeom prst="roundRect">
            <a:avLst>
              <a:gd name="adj" fmla="val 1998"/>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You may use this scale to help the family understand the balance between priorities of care and identify their priority for the young person</a:t>
            </a:r>
          </a:p>
        </p:txBody>
      </p:sp>
      <p:sp>
        <p:nvSpPr>
          <p:cNvPr id="174" name="Shape 174"/>
          <p:cNvSpPr/>
          <p:nvPr/>
        </p:nvSpPr>
        <p:spPr>
          <a:xfrm>
            <a:off x="2370512" y="7561606"/>
            <a:ext cx="8208627" cy="1145058"/>
          </a:xfrm>
          <a:prstGeom prst="roundRect">
            <a:avLst>
              <a:gd name="adj" fmla="val 2515"/>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Record (if they wish) the aspect(s) of life most </a:t>
            </a:r>
            <a:br>
              <a:rPr lang="en-GB" b="0" dirty="0">
                <a:latin typeface="Arial" charset="0"/>
                <a:ea typeface="Arial" charset="0"/>
                <a:cs typeface="Arial" charset="0"/>
              </a:rPr>
            </a:br>
            <a:r>
              <a:rPr b="0" dirty="0">
                <a:latin typeface="Arial" charset="0"/>
                <a:ea typeface="Arial" charset="0"/>
                <a:cs typeface="Arial" charset="0"/>
              </a:rPr>
              <a:t>important to the young person</a:t>
            </a:r>
          </a:p>
        </p:txBody>
      </p:sp>
      <p:sp>
        <p:nvSpPr>
          <p:cNvPr id="10" name="Up Arrow 9"/>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Down Arrow 10"/>
          <p:cNvSpPr/>
          <p:nvPr/>
        </p:nvSpPr>
        <p:spPr>
          <a:xfrm>
            <a:off x="6431941" y="3489691"/>
            <a:ext cx="372432" cy="14684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8" name="Shape 178"/>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4a</a:t>
            </a:r>
            <a:endParaRPr dirty="0"/>
          </a:p>
        </p:txBody>
      </p:sp>
      <p:sp>
        <p:nvSpPr>
          <p:cNvPr id="180" name="Shape 180"/>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sp>
        <p:nvSpPr>
          <p:cNvPr id="10" name="Shape 178"/>
          <p:cNvSpPr/>
          <p:nvPr/>
        </p:nvSpPr>
        <p:spPr>
          <a:xfrm>
            <a:off x="2784764" y="1870153"/>
            <a:ext cx="8915400" cy="785943"/>
          </a:xfrm>
          <a:prstGeom prst="roundRect">
            <a:avLst>
              <a:gd name="adj" fmla="val 3664"/>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to indicate the agreed main focus of care</a:t>
            </a:r>
          </a:p>
        </p:txBody>
      </p:sp>
      <p:pic>
        <p:nvPicPr>
          <p:cNvPr id="13" name="ReSPECT Form.png"/>
          <p:cNvPicPr>
            <a:picLocks noChangeAspect="1"/>
          </p:cNvPicPr>
          <p:nvPr/>
        </p:nvPicPr>
        <p:blipFill>
          <a:blip r:embed="rId2">
            <a:extLst/>
          </a:blip>
          <a:srcRect t="62531" b="17897"/>
          <a:stretch>
            <a:fillRect/>
          </a:stretch>
        </p:blipFill>
        <p:spPr>
          <a:xfrm>
            <a:off x="1669428" y="3041088"/>
            <a:ext cx="9600000" cy="2656994"/>
          </a:xfrm>
          <a:prstGeom prst="rect">
            <a:avLst/>
          </a:prstGeom>
          <a:ln w="12700">
            <a:miter lim="400000"/>
          </a:ln>
        </p:spPr>
      </p:pic>
      <p:sp>
        <p:nvSpPr>
          <p:cNvPr id="14" name="Down Arrow 13"/>
          <p:cNvSpPr/>
          <p:nvPr/>
        </p:nvSpPr>
        <p:spPr>
          <a:xfrm>
            <a:off x="4666139" y="2656096"/>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5" name="Down Arrow 14"/>
          <p:cNvSpPr/>
          <p:nvPr/>
        </p:nvSpPr>
        <p:spPr>
          <a:xfrm>
            <a:off x="9632994" y="2692155"/>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Shape 179"/>
          <p:cNvSpPr/>
          <p:nvPr/>
        </p:nvSpPr>
        <p:spPr>
          <a:xfrm>
            <a:off x="1002755" y="5909764"/>
            <a:ext cx="10933346" cy="2972498"/>
          </a:xfrm>
          <a:prstGeom prst="roundRect">
            <a:avLst>
              <a:gd name="adj" fmla="val 1074"/>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algn="l"/>
            <a:r>
              <a:rPr lang="en-US" sz="24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would not work in the young person’s situation</a:t>
            </a:r>
          </a:p>
          <a:p>
            <a:pPr algn="l"/>
            <a:r>
              <a:rPr lang="en-US" sz="2400" dirty="0">
                <a:solidFill>
                  <a:schemeClr val="accent6">
                    <a:lumMod val="75000"/>
                  </a:schemeClr>
                </a:solidFill>
                <a:latin typeface="Arial" charset="0"/>
                <a:ea typeface="Arial" charset="0"/>
                <a:cs typeface="Arial" charset="0"/>
              </a:rPr>
              <a:t>Include whether or not they would want the young person to be taken to hospital and in what circumstances</a:t>
            </a:r>
          </a:p>
        </p:txBody>
      </p:sp>
      <p:sp>
        <p:nvSpPr>
          <p:cNvPr id="17" name="Up Arrow 16"/>
          <p:cNvSpPr/>
          <p:nvPr/>
        </p:nvSpPr>
        <p:spPr>
          <a:xfrm>
            <a:off x="6154598" y="5486400"/>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4</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b</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6"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Remember that all recommendations </a:t>
            </a: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should be shared decisions </a:t>
            </a: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whenever possible</a:t>
            </a:r>
          </a:p>
        </p:txBody>
      </p:sp>
      <p:sp>
        <p:nvSpPr>
          <p:cNvPr id="5"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19145380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4c</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89" name="Shape 189"/>
          <p:cNvSpPr/>
          <p:nvPr/>
        </p:nvSpPr>
        <p:spPr>
          <a:xfrm>
            <a:off x="605311"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If a ’modified’</a:t>
            </a:r>
          </a:p>
          <a:p>
            <a:pPr lvl="0" defTabSz="914400" hangingPunct="1">
              <a:defRPr/>
            </a:pPr>
            <a:r>
              <a:rPr lang="en-US" sz="2400" dirty="0">
                <a:solidFill>
                  <a:srgbClr val="56486A"/>
                </a:solidFill>
                <a:latin typeface="Arial" charset="0"/>
                <a:ea typeface="Arial" charset="0"/>
                <a:cs typeface="Arial" charset="0"/>
                <a:sym typeface="Helvetica"/>
              </a:rPr>
              <a:t>resuscitation sequence is agreed</a:t>
            </a:r>
          </a:p>
        </p:txBody>
      </p:sp>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b="0" i="0" u="none" strike="noStrike" kern="0" cap="none" spc="0" normalizeH="0" baseline="0" noProof="0" dirty="0">
                <a:ln>
                  <a:noFill/>
                </a:ln>
                <a:solidFill>
                  <a:srgbClr val="56486A"/>
                </a:solidFill>
                <a:effectLst/>
                <a:uLnTx/>
                <a:uFillTx/>
                <a:latin typeface="Arial" charset="0"/>
                <a:ea typeface="Arial" charset="0"/>
                <a:cs typeface="Arial" charset="0"/>
                <a:sym typeface="Helvetica"/>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0" name="Shape 189"/>
          <p:cNvSpPr/>
          <p:nvPr/>
        </p:nvSpPr>
        <p:spPr>
          <a:xfrm>
            <a:off x="4676806"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Sign the middle box</a:t>
            </a:r>
          </a:p>
        </p:txBody>
      </p:sp>
      <p:sp>
        <p:nvSpPr>
          <p:cNvPr id="21" name="Shape 189"/>
          <p:cNvSpPr/>
          <p:nvPr/>
        </p:nvSpPr>
        <p:spPr>
          <a:xfrm>
            <a:off x="8748302"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Record agreed modifications above</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3" name="Up Arrow 22"/>
          <p:cNvSpPr/>
          <p:nvPr/>
        </p:nvSpPr>
        <p:spPr>
          <a:xfrm>
            <a:off x="9071259" y="4775200"/>
            <a:ext cx="411407" cy="2512615"/>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4" name="Right Arrow 3"/>
          <p:cNvSpPr/>
          <p:nvPr/>
        </p:nvSpPr>
        <p:spPr>
          <a:xfrm>
            <a:off x="4064001"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5" name="Right Arrow 24"/>
          <p:cNvSpPr/>
          <p:nvPr/>
        </p:nvSpPr>
        <p:spPr>
          <a:xfrm>
            <a:off x="8135496"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6"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8744667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lang="en-GB" sz="38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Having completed discussion,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shared decision-making and </a:t>
            </a: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recording…</a:t>
            </a:r>
          </a:p>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 turn over the form to verify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the basis for the agreed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3094116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1" name="Shape 20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203" name="Shape 203"/>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4" name="ReSPECT Form.jpg"/>
          <p:cNvPicPr>
            <a:picLocks noChangeAspect="1"/>
          </p:cNvPicPr>
          <p:nvPr/>
        </p:nvPicPr>
        <p:blipFill>
          <a:blip r:embed="rId2">
            <a:extLst/>
          </a:blip>
          <a:srcRect b="84906"/>
          <a:stretch>
            <a:fillRect/>
          </a:stretch>
        </p:blipFill>
        <p:spPr>
          <a:xfrm>
            <a:off x="640045" y="3935339"/>
            <a:ext cx="11724710" cy="2502582"/>
          </a:xfrm>
          <a:prstGeom prst="rect">
            <a:avLst/>
          </a:prstGeom>
          <a:ln w="12700">
            <a:miter lim="400000"/>
          </a:ln>
        </p:spPr>
      </p:pic>
      <p:sp>
        <p:nvSpPr>
          <p:cNvPr id="205" name="Shape 205"/>
          <p:cNvSpPr/>
          <p:nvPr/>
        </p:nvSpPr>
        <p:spPr>
          <a:xfrm>
            <a:off x="1926392" y="1776582"/>
            <a:ext cx="9152016" cy="1620583"/>
          </a:xfrm>
          <a:prstGeom prst="roundRect">
            <a:avLst>
              <a:gd name="adj" fmla="val 1777"/>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defTabSz="642915">
              <a:defRPr/>
            </a:pPr>
            <a:r>
              <a:rPr lang="en-US" sz="2400" dirty="0">
                <a:solidFill>
                  <a:srgbClr val="56486A"/>
                </a:solidFill>
                <a:latin typeface="Arial" charset="0"/>
                <a:ea typeface="Arial" charset="0"/>
                <a:cs typeface="Arial" charset="0"/>
                <a:sym typeface="Helvetica"/>
              </a:rPr>
              <a:t>Indicate here whether or not the young person is </a:t>
            </a:r>
          </a:p>
          <a:p>
            <a:pPr defTabSz="642915">
              <a:defRPr/>
            </a:pPr>
            <a:r>
              <a:rPr lang="en-US" sz="2400" dirty="0">
                <a:solidFill>
                  <a:srgbClr val="56486A"/>
                </a:solidFill>
                <a:latin typeface="Arial" charset="0"/>
                <a:ea typeface="Arial" charset="0"/>
                <a:cs typeface="Arial" charset="0"/>
                <a:sym typeface="Helvetica"/>
              </a:rPr>
              <a:t>competent in respect of these decisions</a:t>
            </a:r>
          </a:p>
        </p:txBody>
      </p:sp>
      <p:sp>
        <p:nvSpPr>
          <p:cNvPr id="10" name="Down Arrow 9"/>
          <p:cNvSpPr/>
          <p:nvPr/>
        </p:nvSpPr>
        <p:spPr>
          <a:xfrm>
            <a:off x="10651090" y="3377544"/>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203"/>
          <p:cNvSpPr/>
          <p:nvPr/>
        </p:nvSpPr>
        <p:spPr>
          <a:xfrm>
            <a:off x="2948399" y="6975574"/>
            <a:ext cx="7040268" cy="1620583"/>
          </a:xfrm>
          <a:prstGeom prst="roundRect">
            <a:avLst>
              <a:gd name="adj" fmla="val 1777"/>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Indicate here whether or not there is a person with parental responsibility</a:t>
            </a:r>
          </a:p>
        </p:txBody>
      </p:sp>
      <p:sp>
        <p:nvSpPr>
          <p:cNvPr id="12" name="Up Arrow 11"/>
          <p:cNvSpPr/>
          <p:nvPr/>
        </p:nvSpPr>
        <p:spPr>
          <a:xfrm>
            <a:off x="9246622" y="6028267"/>
            <a:ext cx="337645" cy="911470"/>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6" name="Shape 20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6</a:t>
            </a:r>
          </a:p>
        </p:txBody>
      </p:sp>
      <p:sp>
        <p:nvSpPr>
          <p:cNvPr id="208" name="Shape 20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sz="3800" b="0"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209" name="ReSPECT Form.jpg"/>
          <p:cNvPicPr>
            <a:picLocks noChangeAspect="1"/>
          </p:cNvPicPr>
          <p:nvPr/>
        </p:nvPicPr>
        <p:blipFill>
          <a:blip r:embed="rId2">
            <a:extLst/>
          </a:blip>
          <a:srcRect t="14402" b="49361"/>
          <a:stretch>
            <a:fillRect/>
          </a:stretch>
        </p:blipFill>
        <p:spPr>
          <a:xfrm>
            <a:off x="612471" y="2596753"/>
            <a:ext cx="11724710" cy="6007847"/>
          </a:xfrm>
          <a:prstGeom prst="rect">
            <a:avLst/>
          </a:prstGeom>
          <a:ln w="12700">
            <a:miter lim="400000"/>
          </a:ln>
        </p:spPr>
      </p:pic>
      <p:sp>
        <p:nvSpPr>
          <p:cNvPr id="210" name="Shape 210"/>
          <p:cNvSpPr/>
          <p:nvPr/>
        </p:nvSpPr>
        <p:spPr>
          <a:xfrm>
            <a:off x="7015502" y="2193227"/>
            <a:ext cx="5547572" cy="2691746"/>
          </a:xfrm>
          <a:prstGeom prst="roundRect">
            <a:avLst>
              <a:gd name="adj" fmla="val 1272"/>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defTabSz="642915">
              <a:defRPr/>
            </a:pPr>
            <a:r>
              <a:rPr lang="en-US" sz="2400" dirty="0">
                <a:solidFill>
                  <a:schemeClr val="accent6">
                    <a:lumMod val="75000"/>
                  </a:schemeClr>
                </a:solidFill>
                <a:latin typeface="Arial" charset="0"/>
                <a:ea typeface="Arial" charset="0"/>
                <a:cs typeface="Arial" charset="0"/>
                <a:sym typeface="Helvetica"/>
              </a:rPr>
              <a:t>Circle A to confirm involvement of a competent young person and/or B to indicate involvement of a parent </a:t>
            </a:r>
          </a:p>
          <a:p>
            <a:pPr defTabSz="642915">
              <a:defRPr/>
            </a:pPr>
            <a:r>
              <a:rPr lang="en-US" sz="2400" dirty="0">
                <a:solidFill>
                  <a:schemeClr val="accent6">
                    <a:lumMod val="75000"/>
                  </a:schemeClr>
                </a:solidFill>
                <a:latin typeface="Arial" charset="0"/>
                <a:ea typeface="Arial" charset="0"/>
                <a:cs typeface="Arial" charset="0"/>
                <a:sym typeface="Helvetica"/>
              </a:rPr>
              <a:t>Circle D if there has been no involvement of either</a:t>
            </a:r>
          </a:p>
        </p:txBody>
      </p:sp>
      <p:sp>
        <p:nvSpPr>
          <p:cNvPr id="211" name="Shape 211"/>
          <p:cNvSpPr/>
          <p:nvPr/>
        </p:nvSpPr>
        <p:spPr>
          <a:xfrm>
            <a:off x="7013475" y="5034929"/>
            <a:ext cx="5551625" cy="1950783"/>
          </a:xfrm>
          <a:prstGeom prst="roundRect">
            <a:avLst>
              <a:gd name="adj" fmla="val 1476"/>
            </a:avLst>
          </a:prstGeom>
          <a:solidFill>
            <a:srgbClr val="FFFFFF"/>
          </a:solidFill>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defTabSz="642915"/>
            <a:r>
              <a:rPr lang="en-US" b="0" dirty="0"/>
              <a:t>If there has been no involvement </a:t>
            </a:r>
            <a:br>
              <a:rPr lang="en-US" b="0" dirty="0"/>
            </a:br>
            <a:r>
              <a:rPr lang="en-US" b="0" dirty="0"/>
              <a:t>of </a:t>
            </a:r>
            <a:r>
              <a:rPr lang="en-GB" b="0" dirty="0"/>
              <a:t>the young person </a:t>
            </a:r>
            <a:r>
              <a:rPr lang="en-US" b="0" dirty="0"/>
              <a:t>state valid </a:t>
            </a:r>
            <a:br>
              <a:rPr lang="en-US" b="0" dirty="0"/>
            </a:br>
            <a:r>
              <a:rPr lang="en-US" b="0" dirty="0"/>
              <a:t>reasons here</a:t>
            </a:r>
            <a:endParaRPr lang="en-GB" b="0" dirty="0"/>
          </a:p>
        </p:txBody>
      </p:sp>
      <p:sp>
        <p:nvSpPr>
          <p:cNvPr id="213" name="Shape 213"/>
          <p:cNvSpPr/>
          <p:nvPr/>
        </p:nvSpPr>
        <p:spPr>
          <a:xfrm>
            <a:off x="7013475" y="7258315"/>
            <a:ext cx="5551625" cy="1496241"/>
          </a:xfrm>
          <a:prstGeom prst="roundRect">
            <a:avLst>
              <a:gd name="adj" fmla="val 1925"/>
            </a:avLst>
          </a:prstGeom>
          <a:solidFill>
            <a:srgbClr val="FFFFFF"/>
          </a:solidFill>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defTabSz="642915"/>
            <a:r>
              <a:rPr lang="en-GB" b="0" dirty="0">
                <a:latin typeface="Arial" charset="0"/>
                <a:ea typeface="Arial" charset="0"/>
                <a:cs typeface="Arial" charset="0"/>
              </a:rPr>
              <a:t>Record dates of discussions and names and roles of those involved, including any court ruling</a:t>
            </a:r>
          </a:p>
        </p:txBody>
      </p:sp>
      <p:sp>
        <p:nvSpPr>
          <p:cNvPr id="2" name="Left Arrow 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4" name="Left Arrow 13"/>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5" name="Left Arrow 14"/>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2"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24074295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1" name="Shape 22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7</a:t>
            </a:r>
            <a:endParaRPr dirty="0"/>
          </a:p>
        </p:txBody>
      </p:sp>
      <p:sp>
        <p:nvSpPr>
          <p:cNvPr id="223" name="Shape 223"/>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4"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10" name="Shape 221"/>
          <p:cNvSpPr/>
          <p:nvPr/>
        </p:nvSpPr>
        <p:spPr>
          <a:xfrm>
            <a:off x="2542832" y="1883286"/>
            <a:ext cx="7101989" cy="1251820"/>
          </a:xfrm>
          <a:prstGeom prst="roundRect">
            <a:avLst>
              <a:gd name="adj" fmla="val 2300"/>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11" name="Down Arrow 10"/>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223"/>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3" name="Up Arrow 12"/>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0" name="Shape 23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8</a:t>
            </a:r>
            <a:endParaRPr dirty="0"/>
          </a:p>
        </p:txBody>
      </p:sp>
      <p:sp>
        <p:nvSpPr>
          <p:cNvPr id="232" name="Shape 23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33"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8" name="Shape 23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List name and contact details of all those who must be contacted  </a:t>
            </a:r>
            <a:endParaRPr lang="en-GB" b="0" dirty="0">
              <a:latin typeface="Arial" charset="0"/>
              <a:ea typeface="Arial" charset="0"/>
              <a:cs typeface="Arial" charset="0"/>
            </a:endParaRPr>
          </a:p>
          <a:p>
            <a:r>
              <a:rPr b="0" dirty="0">
                <a:latin typeface="Arial" charset="0"/>
                <a:ea typeface="Arial" charset="0"/>
                <a:cs typeface="Arial" charset="0"/>
              </a:rPr>
              <a:t>and those that the </a:t>
            </a:r>
            <a:r>
              <a:rPr lang="en-GB" b="0" dirty="0">
                <a:latin typeface="Arial" charset="0"/>
                <a:ea typeface="Arial" charset="0"/>
                <a:cs typeface="Arial" charset="0"/>
              </a:rPr>
              <a:t>young person</a:t>
            </a:r>
            <a:r>
              <a:rPr b="0" dirty="0">
                <a:latin typeface="Arial" charset="0"/>
                <a:ea typeface="Arial" charset="0"/>
                <a:cs typeface="Arial" charset="0"/>
              </a:rPr>
              <a:t> and parents would want contacted </a:t>
            </a:r>
            <a:endParaRPr lang="en-GB" b="0" dirty="0">
              <a:latin typeface="Arial" charset="0"/>
              <a:ea typeface="Arial" charset="0"/>
              <a:cs typeface="Arial" charset="0"/>
            </a:endParaRPr>
          </a:p>
          <a:p>
            <a:r>
              <a:rPr b="0" dirty="0">
                <a:latin typeface="Arial" charset="0"/>
                <a:ea typeface="Arial" charset="0"/>
                <a:cs typeface="Arial" charset="0"/>
              </a:rPr>
              <a:t>in an emergency (and are willing to be contacted)</a:t>
            </a:r>
          </a:p>
        </p:txBody>
      </p:sp>
      <p:sp>
        <p:nvSpPr>
          <p:cNvPr id="9" name="Up Arrow 8"/>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3" name="Shape 2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 9</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235" name="Shape 235"/>
          <p:cNvSpPr/>
          <p:nvPr/>
        </p:nvSpPr>
        <p:spPr>
          <a:xfrm>
            <a:off x="281251" y="1667898"/>
            <a:ext cx="12442299" cy="7401778"/>
          </a:xfrm>
          <a:prstGeom prst="roundRect">
            <a:avLst>
              <a:gd name="adj" fmla="val 1248"/>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sz="3800" b="0"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236" name="ReSPECT Form.jpg"/>
          <p:cNvPicPr>
            <a:picLocks noChangeAspect="1"/>
          </p:cNvPicPr>
          <p:nvPr/>
        </p:nvPicPr>
        <p:blipFill>
          <a:blip r:embed="rId2">
            <a:extLst/>
          </a:blip>
          <a:srcRect t="85846"/>
          <a:stretch>
            <a:fillRect/>
          </a:stretch>
        </p:blipFill>
        <p:spPr>
          <a:xfrm>
            <a:off x="612471" y="1922041"/>
            <a:ext cx="11724710" cy="2346737"/>
          </a:xfrm>
          <a:prstGeom prst="rect">
            <a:avLst/>
          </a:prstGeom>
          <a:ln w="12700">
            <a:miter lim="400000"/>
          </a:ln>
        </p:spPr>
      </p:pic>
      <p:sp>
        <p:nvSpPr>
          <p:cNvPr id="237" name="Shape 237"/>
          <p:cNvSpPr/>
          <p:nvPr/>
        </p:nvSpPr>
        <p:spPr>
          <a:xfrm>
            <a:off x="1008153" y="4495484"/>
            <a:ext cx="10933347" cy="4182330"/>
          </a:xfrm>
          <a:prstGeom prst="roundRect">
            <a:avLst>
              <a:gd name="adj" fmla="val 846"/>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young person’s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parent(s),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39439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9"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33164498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lgn="l">
              <a:defRPr sz="4300" b="1">
                <a:solidFill>
                  <a:srgbClr val="56486A"/>
                </a:solidFill>
                <a:latin typeface="Helvetica"/>
                <a:ea typeface="Helvetica"/>
                <a:cs typeface="Helvetica"/>
                <a:sym typeface="Helvetica"/>
              </a:defRPr>
            </a:pPr>
            <a:r>
              <a:rPr sz="4000" dirty="0"/>
              <a:t>The role of </a:t>
            </a:r>
            <a:r>
              <a:rPr lang="en-GB" sz="4000" dirty="0"/>
              <a:t>a </a:t>
            </a:r>
            <a:r>
              <a:rPr sz="4000" dirty="0"/>
              <a:t>ReSPECT form for </a:t>
            </a:r>
            <a:r>
              <a:rPr lang="en-GB" sz="4000" dirty="0"/>
              <a:t>a </a:t>
            </a:r>
            <a:r>
              <a:rPr sz="4000" dirty="0"/>
              <a:t>young person</a:t>
            </a:r>
          </a:p>
        </p:txBody>
      </p:sp>
      <p:sp>
        <p:nvSpPr>
          <p:cNvPr id="124" name="Shape 124"/>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30000"/>
              </a:lnSpc>
              <a:defRPr sz="3000" b="1">
                <a:solidFill>
                  <a:srgbClr val="56486A"/>
                </a:solidFill>
                <a:latin typeface="Helvetica"/>
                <a:ea typeface="Helvetica"/>
                <a:cs typeface="Helvetica"/>
                <a:sym typeface="Helvetica"/>
              </a:defRPr>
            </a:pPr>
            <a:r>
              <a:rPr dirty="0"/>
              <a:t>There are several possible scenarios:</a:t>
            </a:r>
            <a:endParaRPr lang="en-GB" dirty="0"/>
          </a:p>
          <a:p>
            <a:pPr algn="l" defTabSz="457200">
              <a:lnSpc>
                <a:spcPct val="130000"/>
              </a:lnSpc>
              <a:spcBef>
                <a:spcPts val="100"/>
              </a:spcBef>
              <a:buSzPct val="200000"/>
              <a:defRPr sz="3000">
                <a:solidFill>
                  <a:srgbClr val="56486A"/>
                </a:solidFill>
                <a:latin typeface="Helvetica"/>
                <a:ea typeface="Helvetica"/>
                <a:cs typeface="Helvetica"/>
                <a:sym typeface="Helvetica"/>
              </a:defRPr>
            </a:pPr>
            <a:endParaRPr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As a universally recognised document completed as an adjunct to an advance care plan to</a:t>
            </a:r>
            <a:br>
              <a:rPr dirty="0"/>
            </a:br>
            <a:r>
              <a:rPr dirty="0"/>
              <a:t>▫  flag the presence of a more detailed advance care plan</a:t>
            </a:r>
            <a:br>
              <a:rPr dirty="0"/>
            </a:br>
            <a:r>
              <a:rPr dirty="0"/>
              <a:t>▫  provide a summary of the elements of the detailed plan, </a:t>
            </a:r>
            <a:r>
              <a:rPr lang="en-GB" dirty="0"/>
              <a:t>   </a:t>
            </a:r>
          </a:p>
          <a:p>
            <a:pPr algn="l" defTabSz="457200">
              <a:lnSpc>
                <a:spcPct val="130000"/>
              </a:lnSpc>
              <a:spcBef>
                <a:spcPts val="100"/>
              </a:spcBef>
              <a:buSzPct val="150000"/>
              <a:defRPr sz="3000">
                <a:solidFill>
                  <a:srgbClr val="56486A"/>
                </a:solidFill>
                <a:latin typeface="Helvetica"/>
                <a:ea typeface="Helvetica"/>
                <a:cs typeface="Helvetica"/>
                <a:sym typeface="Helvetica"/>
              </a:defRPr>
            </a:pPr>
            <a:r>
              <a:rPr lang="en-GB" dirty="0"/>
              <a:t>	    </a:t>
            </a:r>
            <a:r>
              <a:rPr dirty="0"/>
              <a:t>relevant to emergency care</a:t>
            </a:r>
            <a:endParaRPr lang="en-GB" dirty="0"/>
          </a:p>
          <a:p>
            <a:pPr marL="171450" indent="-17145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lang="en-GB" dirty="0"/>
              <a:t>As a document to recommend treatment that should be considered in an emergency</a:t>
            </a:r>
          </a:p>
          <a:p>
            <a:pPr marL="171450" indent="-17145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lang="en-GB"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As a record of a medical management order made by the courts</a:t>
            </a:r>
          </a:p>
        </p:txBody>
      </p:sp>
      <p:sp>
        <p:nvSpPr>
          <p:cNvPr id="125" name="Shape 125"/>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0" name="Shape 24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Summary</a:t>
            </a:r>
          </a:p>
        </p:txBody>
      </p:sp>
      <p:sp>
        <p:nvSpPr>
          <p:cNvPr id="241" name="Shape 241"/>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rPr>
              <a:t>ReSPECT — </a:t>
            </a:r>
            <a:r>
              <a:rPr kumimoji="0" lang="en-GB" sz="2400" b="1" i="0" u="none" strike="noStrike" kern="0" cap="none" spc="0" normalizeH="0" baseline="0" noProof="0" dirty="0">
                <a:ln>
                  <a:noFill/>
                </a:ln>
                <a:solidFill>
                  <a:srgbClr val="FFFFFF"/>
                </a:solidFill>
                <a:effectLst/>
                <a:uLnTx/>
                <a:uFillTx/>
                <a:latin typeface="Helvetica"/>
                <a:ea typeface="Helvetica"/>
                <a:cs typeface="Helvetica"/>
                <a:sym typeface="Helvetica"/>
              </a:rPr>
              <a:t>young person</a:t>
            </a:r>
            <a:endPar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endParaRPr>
          </a:p>
        </p:txBody>
      </p:sp>
      <p:sp>
        <p:nvSpPr>
          <p:cNvPr id="242" name="Shape 242"/>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lang="en-GB"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If appropriate and if time allows, use advance care planning to inform content of the </a:t>
            </a:r>
            <a:r>
              <a:rPr kumimoji="0" sz="32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form</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Make shared decisions for the current situation</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Work through </a:t>
            </a:r>
            <a:r>
              <a:rPr kumimoji="0" sz="32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systematically to establish</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the background to the recommendations</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the parent’s preferences for care and treatment</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agreed clinical recommendations</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Complete page 2 fully to confirm the validity of the plan</a:t>
            </a:r>
          </a:p>
        </p:txBody>
      </p:sp>
    </p:spTree>
    <p:extLst>
      <p:ext uri="{BB962C8B-B14F-4D97-AF65-F5344CB8AC3E}">
        <p14:creationId xmlns:p14="http://schemas.microsoft.com/office/powerpoint/2010/main" val="30529950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When to complete a ReSPECT form</a:t>
            </a:r>
          </a:p>
        </p:txBody>
      </p:sp>
      <p:sp>
        <p:nvSpPr>
          <p:cNvPr id="128" name="Shape 128"/>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
        <p:nvSpPr>
          <p:cNvPr id="129" name="Shape 129"/>
          <p:cNvSpPr/>
          <p:nvPr/>
        </p:nvSpPr>
        <p:spPr>
          <a:xfrm>
            <a:off x="281251" y="1606348"/>
            <a:ext cx="12205432" cy="7249919"/>
          </a:xfrm>
          <a:prstGeom prst="roundRect">
            <a:avLst>
              <a:gd name="adj" fmla="val 1275"/>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During or immediately after completing an advance care planning process</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FontTx/>
              <a:buChar char="•"/>
              <a:defRPr sz="3000">
                <a:solidFill>
                  <a:srgbClr val="56486A"/>
                </a:solidFill>
                <a:latin typeface="Helvetica"/>
                <a:ea typeface="Helvetica"/>
                <a:cs typeface="Helvetica"/>
                <a:sym typeface="Helvetica"/>
              </a:defRPr>
            </a:pPr>
            <a:r>
              <a:rPr lang="en-GB" dirty="0"/>
              <a:t>When a young person is known to need specific treatment </a:t>
            </a:r>
            <a:br>
              <a:rPr lang="en-GB" dirty="0"/>
            </a:br>
            <a:r>
              <a:rPr lang="en-GB" dirty="0"/>
              <a:t>in an emergency</a:t>
            </a:r>
          </a:p>
          <a:p>
            <a:pPr marL="469194" indent="-469194" algn="l" defTabSz="457200">
              <a:lnSpc>
                <a:spcPct val="130000"/>
              </a:lnSpc>
              <a:spcBef>
                <a:spcPts val="600"/>
              </a:spcBef>
              <a:buSzPct val="150000"/>
              <a:buFontTx/>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As a stand-alone document in an acute situation: </a:t>
            </a:r>
            <a:br>
              <a:rPr lang="en-GB" dirty="0"/>
            </a:br>
            <a:r>
              <a:rPr lang="en-GB" dirty="0"/>
              <a:t>follow the ‘</a:t>
            </a:r>
            <a:r>
              <a:rPr lang="en-GB" b="1" dirty="0"/>
              <a:t>ReSPECT</a:t>
            </a:r>
            <a:r>
              <a:rPr lang="en-GB" dirty="0"/>
              <a:t> process’, which we will discuss shortly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After a decision regarding limitation of treatment is </a:t>
            </a:r>
            <a:r>
              <a:rPr lang="en-GB" dirty="0"/>
              <a:t>issue</a:t>
            </a:r>
            <a:r>
              <a:rPr dirty="0"/>
              <a:t>d by the courts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000" b="1">
                <a:solidFill>
                  <a:srgbClr val="56486A"/>
                </a:solidFill>
                <a:latin typeface="Helvetica"/>
                <a:ea typeface="Helvetica"/>
                <a:cs typeface="Helvetica"/>
                <a:sym typeface="Helvetica"/>
              </a:defRPr>
            </a:pP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Professionals </a:t>
            </a:r>
            <a:r>
              <a:rPr kumimoji="0" lang="en-GB" sz="4000" b="1" i="0" u="none" strike="noStrike" kern="0" cap="none" spc="0" normalizeH="0" baseline="0" noProof="0" dirty="0">
                <a:ln>
                  <a:noFill/>
                </a:ln>
                <a:solidFill>
                  <a:srgbClr val="56486A"/>
                </a:solidFill>
                <a:effectLst/>
                <a:uLnTx/>
                <a:uFillTx/>
                <a:latin typeface="Helvetica"/>
                <a:ea typeface="Helvetica"/>
                <a:cs typeface="Helvetica"/>
                <a:sym typeface="Helvetica"/>
              </a:rPr>
              <a:t>who</a:t>
            </a: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 may refer to a ReSPECT form</a:t>
            </a:r>
          </a:p>
        </p:txBody>
      </p:sp>
      <p:sp>
        <p:nvSpPr>
          <p:cNvPr id="132" name="Shape 132"/>
          <p:cNvSpPr/>
          <p:nvPr/>
        </p:nvSpPr>
        <p:spPr>
          <a:xfrm>
            <a:off x="253675" y="1487728"/>
            <a:ext cx="12442299" cy="3914523"/>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Ambulance crews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Doctors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Nurses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Allied health professionals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Social care professionals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lvl="0" defTabSz="914400" hangingPunct="1"/>
            <a:r>
              <a:rPr lang="en-US" dirty="0"/>
              <a:t>ReSPECT — young person</a:t>
            </a:r>
          </a:p>
        </p:txBody>
      </p:sp>
      <p:sp>
        <p:nvSpPr>
          <p:cNvPr id="5" name="Shape 132"/>
          <p:cNvSpPr/>
          <p:nvPr/>
        </p:nvSpPr>
        <p:spPr>
          <a:xfrm>
            <a:off x="253675" y="5572625"/>
            <a:ext cx="12442299" cy="3326678"/>
          </a:xfrm>
          <a:prstGeom prst="roundRect">
            <a:avLst>
              <a:gd name="adj" fmla="val 124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0" marR="0" lvl="0" indent="0" algn="l" defTabSz="321457" eaLnBrk="1" fontAlgn="auto" latinLnBrk="0" hangingPunct="1">
              <a:lnSpc>
                <a:spcPct val="130000"/>
              </a:lnSpc>
              <a:spcBef>
                <a:spcPts val="0"/>
              </a:spcBef>
              <a:spcAft>
                <a:spcPts val="0"/>
              </a:spcAft>
              <a:buClrTx/>
              <a:buSzPct val="200000"/>
              <a:buFontTx/>
              <a:buNone/>
              <a:tabLst/>
              <a:defRPr sz="3800">
                <a:solidFill>
                  <a:srgbClr val="56486A"/>
                </a:solidFill>
                <a:latin typeface="Helvetica"/>
                <a:ea typeface="Helvetica"/>
                <a:cs typeface="Helvetica"/>
                <a:sym typeface="Helvetica"/>
              </a:defRPr>
            </a:pPr>
            <a:r>
              <a:rPr kumimoji="0" lang="en-GB" sz="3200" b="1" i="0" u="none" strike="noStrike" kern="0" cap="none" spc="0" normalizeH="0" baseline="0" noProof="0" dirty="0">
                <a:ln>
                  <a:noFill/>
                </a:ln>
                <a:solidFill>
                  <a:srgbClr val="56486A"/>
                </a:solidFill>
                <a:effectLst/>
                <a:uLnTx/>
                <a:uFillTx/>
                <a:latin typeface="Helvetica"/>
                <a:ea typeface="Helvetica"/>
                <a:cs typeface="Helvetica"/>
                <a:sym typeface="Helvetica"/>
              </a:rPr>
              <a:t>Remember:</a:t>
            </a:r>
          </a:p>
          <a:p>
            <a:pPr marL="329890" marR="0" lvl="0" indent="-329890" algn="l" defTabSz="321457" eaLnBrk="1" fontAlgn="auto" latinLnBrk="0" hangingPunct="1">
              <a:lnSpc>
                <a:spcPct val="130000"/>
              </a:lnSpc>
              <a:spcBef>
                <a:spcPts val="422"/>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Always consider the likely users </a:t>
            </a:r>
          </a:p>
          <a:p>
            <a:pPr marL="329890" marR="0" lvl="0" indent="-329890" algn="l" defTabSz="321457" eaLnBrk="1" fontAlgn="auto" latinLnBrk="0" hangingPunct="1">
              <a:lnSpc>
                <a:spcPct val="130000"/>
              </a:lnSpc>
              <a:spcBef>
                <a:spcPts val="422"/>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Ensure that recommendations will be clear and unambiguous to all potential readers</a:t>
            </a:r>
          </a:p>
        </p:txBody>
      </p:sp>
    </p:spTree>
    <p:extLst>
      <p:ext uri="{BB962C8B-B14F-4D97-AF65-F5344CB8AC3E}">
        <p14:creationId xmlns:p14="http://schemas.microsoft.com/office/powerpoint/2010/main" val="42714477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3000" b="1">
                <a:solidFill>
                  <a:srgbClr val="56486A"/>
                </a:solidFill>
                <a:latin typeface="Helvetica"/>
                <a:ea typeface="Helvetica"/>
                <a:cs typeface="Helvetica"/>
                <a:sym typeface="Helvetica"/>
              </a:defRPr>
            </a:pPr>
            <a:r>
              <a:rPr lang="en-GB" sz="3200" dirty="0"/>
              <a:t>Using ReSPECT to guide discussion about CPR </a:t>
            </a:r>
          </a:p>
          <a:p>
            <a:pPr lvl="2">
              <a:defRPr sz="3000" b="1">
                <a:solidFill>
                  <a:srgbClr val="56486A"/>
                </a:solidFill>
                <a:latin typeface="Helvetica"/>
                <a:ea typeface="Helvetica"/>
                <a:cs typeface="Helvetica"/>
                <a:sym typeface="Helvetica"/>
              </a:defRPr>
            </a:pPr>
            <a:r>
              <a:rPr lang="en-GB" sz="3200" dirty="0"/>
              <a:t>or other life-sustaining treatment</a:t>
            </a:r>
          </a:p>
        </p:txBody>
      </p:sp>
      <p:sp>
        <p:nvSpPr>
          <p:cNvPr id="136" name="Shape 136"/>
          <p:cNvSpPr/>
          <p:nvPr/>
        </p:nvSpPr>
        <p:spPr>
          <a:xfrm>
            <a:off x="253677" y="1606348"/>
            <a:ext cx="12442299" cy="7515647"/>
          </a:xfrm>
          <a:prstGeom prst="roundRect">
            <a:avLst>
              <a:gd name="adj" fmla="val 1230"/>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Begin with a conversation with the young person’s parent(s)</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Whenever possible</a:t>
            </a:r>
            <a:r>
              <a:rPr lang="en-GB" dirty="0"/>
              <a:t> and </a:t>
            </a:r>
            <a:r>
              <a:rPr dirty="0"/>
              <a:t>appropriate:</a:t>
            </a:r>
            <a:br>
              <a:rPr dirty="0"/>
            </a:br>
            <a:r>
              <a:rPr dirty="0"/>
              <a:t>▫  </a:t>
            </a:r>
            <a:r>
              <a:rPr lang="en-GB" dirty="0" err="1"/>
              <a:t>i</a:t>
            </a:r>
            <a:r>
              <a:rPr dirty="0" err="1"/>
              <a:t>nvolve</a:t>
            </a:r>
            <a:r>
              <a:rPr dirty="0"/>
              <a:t> all those with parental responsibility</a:t>
            </a:r>
            <a:br>
              <a:rPr dirty="0"/>
            </a:br>
            <a:r>
              <a:rPr dirty="0"/>
              <a:t>▫  </a:t>
            </a:r>
            <a:r>
              <a:rPr lang="en-GB" dirty="0" err="1"/>
              <a:t>i</a:t>
            </a:r>
            <a:r>
              <a:rPr dirty="0" err="1"/>
              <a:t>nvolve</a:t>
            </a:r>
            <a:r>
              <a:rPr dirty="0"/>
              <a:t> the young person</a:t>
            </a:r>
            <a:br>
              <a:rPr dirty="0"/>
            </a:br>
            <a:r>
              <a:rPr dirty="0"/>
              <a:t>If </a:t>
            </a:r>
            <a:r>
              <a:rPr lang="en-GB" dirty="0"/>
              <a:t>n</a:t>
            </a:r>
            <a:r>
              <a:rPr dirty="0"/>
              <a:t>either is possible or appropriate record why</a:t>
            </a:r>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Make only the critical treatment decisions that are needed for immediate care</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If time allows, use the advance care planning process and use discussions to complete a </a:t>
            </a:r>
            <a:r>
              <a:rPr b="1" dirty="0"/>
              <a:t>ReSPECT</a:t>
            </a:r>
            <a:r>
              <a:rPr dirty="0"/>
              <a:t> form</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If no discussion is possible, record the reasons</a:t>
            </a:r>
          </a:p>
        </p:txBody>
      </p:sp>
      <p:sp>
        <p:nvSpPr>
          <p:cNvPr id="137"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a:t>
            </a:r>
            <a:r>
              <a:rPr lang="en-GB" dirty="0"/>
              <a:t>Terminology</a:t>
            </a:r>
            <a:r>
              <a:rPr dirty="0"/>
              <a:t>’</a:t>
            </a:r>
          </a:p>
        </p:txBody>
      </p:sp>
      <p:sp>
        <p:nvSpPr>
          <p:cNvPr id="140" name="Shape 14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321457">
              <a:lnSpc>
                <a:spcPct val="110000"/>
              </a:lnSpc>
              <a:buSzPct val="150000"/>
              <a:defRPr sz="3800">
                <a:solidFill>
                  <a:srgbClr val="56486A"/>
                </a:solidFill>
                <a:latin typeface="Helvetica"/>
                <a:ea typeface="Helvetica"/>
                <a:cs typeface="Helvetica"/>
                <a:sym typeface="Helvetica"/>
              </a:defRPr>
            </a:pPr>
            <a:endParaRPr lang="en-GB" sz="3800" dirty="0">
              <a:solidFill>
                <a:srgbClr val="56486A"/>
              </a:solidFill>
              <a:latin typeface="Helvetica"/>
              <a:ea typeface="Helvetica"/>
              <a:cs typeface="Helvetica"/>
              <a:sym typeface="Helvetica"/>
            </a:endParaRPr>
          </a:p>
          <a:p>
            <a:pPr algn="l" defTabSz="321457">
              <a:lnSpc>
                <a:spcPct val="110000"/>
              </a:lnSpc>
              <a:buSzPct val="150000"/>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In the slides that follow:</a:t>
            </a:r>
            <a:br>
              <a:rPr lang="en-GB" sz="3800" dirty="0">
                <a:solidFill>
                  <a:srgbClr val="56486A"/>
                </a:solidFill>
                <a:latin typeface="Helvetica"/>
                <a:ea typeface="Helvetica"/>
                <a:cs typeface="Helvetica"/>
                <a:sym typeface="Helvetica"/>
              </a:rPr>
            </a:br>
            <a:endParaRPr lang="en-GB" sz="3800" dirty="0">
              <a:solidFill>
                <a:srgbClr val="56486A"/>
              </a:solidFill>
              <a:latin typeface="Helvetica"/>
              <a:ea typeface="Helvetica"/>
              <a:cs typeface="Helvetica"/>
              <a:sym typeface="Helvetica"/>
            </a:endParaRPr>
          </a:p>
          <a:p>
            <a:pPr marL="977766" indent="-394009" algn="l" defTabSz="321457">
              <a:lnSpc>
                <a:spcPct val="110000"/>
              </a:lnSpc>
              <a:spcAft>
                <a:spcPts val="1266"/>
              </a:spcAft>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‘the family’ means the young person and their parents</a:t>
            </a:r>
          </a:p>
          <a:p>
            <a:pPr marL="1041388" lvl="8" indent="-446469" algn="l" defTabSz="321457">
              <a:lnSpc>
                <a:spcPct val="110000"/>
              </a:lnSpc>
              <a:spcAft>
                <a:spcPts val="1266"/>
              </a:spcAft>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this may include the wider family if appropriate</a:t>
            </a:r>
          </a:p>
          <a:p>
            <a:pPr marL="1041388" lvl="8" indent="-446469" algn="l" defTabSz="321457">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‘parent’ means anyone with parental responsibility</a:t>
            </a:r>
          </a:p>
        </p:txBody>
      </p:sp>
      <p:sp>
        <p:nvSpPr>
          <p:cNvPr id="141" name="Shape 141"/>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3" name="Shape 14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44" name="Shape 144"/>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
        <p:nvSpPr>
          <p:cNvPr id="145" name="Shape 14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47" name="Shape 147"/>
          <p:cNvSpPr/>
          <p:nvPr/>
        </p:nvSpPr>
        <p:spPr>
          <a:xfrm>
            <a:off x="5834674" y="1634181"/>
            <a:ext cx="6752859" cy="64852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The </a:t>
            </a:r>
            <a:r>
              <a:rPr b="1" dirty="0"/>
              <a:t>ReSPECT</a:t>
            </a:r>
            <a:r>
              <a:rPr dirty="0"/>
              <a:t> form may be used to support discussions with the family (but does not have to be used for this)</a:t>
            </a:r>
          </a:p>
          <a:p>
            <a:pPr algn="l" defTabSz="457200">
              <a:lnSpc>
                <a:spcPct val="110000"/>
              </a:lnSpc>
              <a:defRPr sz="3800">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It is designed to guide conversation, by working through and completing 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1" name="Shape 151"/>
          <p:cNvSpPr/>
          <p:nvPr/>
        </p:nvSpPr>
        <p:spPr>
          <a:xfrm>
            <a:off x="281250" y="166789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05682"/>
            <a:ext cx="12095960" cy="3295929"/>
          </a:xfrm>
          <a:prstGeom prst="rect">
            <a:avLst/>
          </a:prstGeom>
        </p:spPr>
      </p:pic>
      <p:sp>
        <p:nvSpPr>
          <p:cNvPr id="149" name="Shape 14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1</a:t>
            </a:r>
            <a:endParaRPr dirty="0"/>
          </a:p>
        </p:txBody>
      </p:sp>
      <p:sp>
        <p:nvSpPr>
          <p:cNvPr id="153" name="Shape 153"/>
          <p:cNvSpPr/>
          <p:nvPr/>
        </p:nvSpPr>
        <p:spPr>
          <a:xfrm>
            <a:off x="5701907" y="1789089"/>
            <a:ext cx="6743046" cy="1441504"/>
          </a:xfrm>
          <a:prstGeom prst="roundRect">
            <a:avLst>
              <a:gd name="adj" fmla="val 1998"/>
            </a:avLst>
          </a:prstGeom>
          <a:solidFill>
            <a:srgbClr val="FFFFFF"/>
          </a:solidFill>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name the young person likes to use for themselves</a:t>
            </a:r>
          </a:p>
        </p:txBody>
      </p:sp>
      <p:sp>
        <p:nvSpPr>
          <p:cNvPr id="154" name="Shape 154"/>
          <p:cNvSpPr/>
          <p:nvPr/>
        </p:nvSpPr>
        <p:spPr>
          <a:xfrm>
            <a:off x="2162479" y="7326204"/>
            <a:ext cx="5900866" cy="821499"/>
          </a:xfrm>
          <a:prstGeom prst="roundRect">
            <a:avLst>
              <a:gd name="adj" fmla="val 3505"/>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young person’s full details </a:t>
            </a:r>
          </a:p>
        </p:txBody>
      </p:sp>
      <p:sp>
        <p:nvSpPr>
          <p:cNvPr id="155" name="Shape 155"/>
          <p:cNvSpPr/>
          <p:nvPr/>
        </p:nvSpPr>
        <p:spPr>
          <a:xfrm>
            <a:off x="8458200" y="7327093"/>
            <a:ext cx="4037231" cy="1198373"/>
          </a:xfrm>
          <a:prstGeom prst="roundRect">
            <a:avLst>
              <a:gd name="adj" fmla="val 2403"/>
            </a:avLst>
          </a:prstGeom>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Down Arrow 11"/>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4767980"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Up Arrow 13"/>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0" name="Shape 16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a:t>
            </a:r>
            <a:r>
              <a:rPr dirty="0"/>
              <a:t>2</a:t>
            </a:r>
          </a:p>
        </p:txBody>
      </p:sp>
      <p:sp>
        <p:nvSpPr>
          <p:cNvPr id="162" name="Shape 16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3"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64" name="Shape 164"/>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Discuss with the family the young person’s condition and prognosis and any special needs</a:t>
            </a:r>
            <a:r>
              <a:rPr lang="en-GB" b="0" dirty="0">
                <a:latin typeface="Arial" charset="0"/>
                <a:ea typeface="Arial" charset="0"/>
                <a:cs typeface="Arial" charset="0"/>
              </a:rPr>
              <a:t> - </a:t>
            </a:r>
            <a:r>
              <a:rPr b="0" dirty="0">
                <a:latin typeface="Arial" charset="0"/>
                <a:ea typeface="Arial" charset="0"/>
                <a:cs typeface="Arial" charset="0"/>
              </a:rPr>
              <a:t>summarise these</a:t>
            </a:r>
          </a:p>
        </p:txBody>
      </p:sp>
      <p:sp>
        <p:nvSpPr>
          <p:cNvPr id="10" name="Shape 161"/>
          <p:cNvSpPr/>
          <p:nvPr/>
        </p:nvSpPr>
        <p:spPr>
          <a:xfrm>
            <a:off x="1896740" y="7635013"/>
            <a:ext cx="9211319" cy="1193075"/>
          </a:xfrm>
          <a:prstGeom prst="roundRect">
            <a:avLst>
              <a:gd name="adj" fmla="val 2414"/>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Ask about and record details of other plans or documents</a:t>
            </a:r>
          </a:p>
          <a:p>
            <a:r>
              <a:rPr lang="en-US" sz="2400" dirty="0">
                <a:solidFill>
                  <a:schemeClr val="accent6">
                    <a:lumMod val="75000"/>
                  </a:schemeClr>
                </a:solidFill>
                <a:latin typeface="Arial" charset="0"/>
                <a:ea typeface="Arial" charset="0"/>
                <a:cs typeface="Arial" charset="0"/>
              </a:rPr>
              <a:t>(e.g. CYPACP)</a:t>
            </a: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Down Arrow 11"/>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TotalTime>
  <Words>800</Words>
  <Application>Microsoft Office PowerPoint</Application>
  <PresentationFormat>Custom</PresentationFormat>
  <Paragraphs>146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Pitcher</cp:lastModifiedBy>
  <cp:revision>24</cp:revision>
  <dcterms:modified xsi:type="dcterms:W3CDTF">2017-04-29T13:04:31Z</dcterms:modified>
</cp:coreProperties>
</file>