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59" r:id="rId5"/>
    <p:sldId id="260" r:id="rId6"/>
    <p:sldId id="261" r:id="rId7"/>
    <p:sldId id="275" r:id="rId8"/>
    <p:sldId id="262" r:id="rId9"/>
    <p:sldId id="263" r:id="rId10"/>
    <p:sldId id="264" r:id="rId11"/>
    <p:sldId id="265" r:id="rId12"/>
    <p:sldId id="274" r:id="rId13"/>
    <p:sldId id="266" r:id="rId14"/>
    <p:sldId id="267" r:id="rId15"/>
    <p:sldId id="268" r:id="rId16"/>
    <p:sldId id="269" r:id="rId17"/>
    <p:sldId id="270" r:id="rId18"/>
    <p:sldId id="271" r:id="rId19"/>
    <p:sldId id="272" r:id="rId20"/>
    <p:sldId id="273" r:id="rId2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0066"/>
    <a:srgbClr val="D023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17"/>
    <p:restoredTop sz="94682"/>
  </p:normalViewPr>
  <p:slideViewPr>
    <p:cSldViewPr snapToGrid="0">
      <p:cViewPr varScale="1">
        <p:scale>
          <a:sx n="74" d="100"/>
          <a:sy n="74" d="100"/>
        </p:scale>
        <p:origin x="68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1270000" y="1638300"/>
            <a:ext cx="10464800" cy="3302000"/>
          </a:xfrm>
          <a:prstGeom prst="rect">
            <a:avLst/>
          </a:prstGeom>
        </p:spPr>
        <p:txBody>
          <a:bodyPr anchor="b"/>
          <a:lstStyle/>
          <a:p>
            <a:r>
              <a:t>Title Text</a:t>
            </a:r>
          </a:p>
        </p:txBody>
      </p:sp>
      <p:sp>
        <p:nvSpPr>
          <p:cNvPr id="12" name="Shape 12"/>
          <p:cNvSpPr>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Shape 94"/>
          <p:cNvSpPr>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606550" y="635000"/>
            <a:ext cx="9779000" cy="5918200"/>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1270000" y="6718300"/>
            <a:ext cx="10464800" cy="1422400"/>
          </a:xfrm>
          <a:prstGeom prst="rect">
            <a:avLst/>
          </a:prstGeom>
        </p:spPr>
        <p:txBody>
          <a:bodyPr anchor="b"/>
          <a:lstStyle/>
          <a:p>
            <a:r>
              <a:t>Title Text</a:t>
            </a:r>
          </a:p>
        </p:txBody>
      </p:sp>
      <p:sp>
        <p:nvSpPr>
          <p:cNvPr id="22" name="Shape 22"/>
          <p:cNvSpPr>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xfrm>
            <a:off x="6311798" y="9245600"/>
            <a:ext cx="368504" cy="3810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1270000" y="3225800"/>
            <a:ext cx="10464800" cy="3302000"/>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718300" y="635000"/>
            <a:ext cx="5334000" cy="8229600"/>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Shape 40"/>
          <p:cNvSpPr>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718300" y="2603500"/>
            <a:ext cx="5334000" cy="6286500"/>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6724518" y="889000"/>
            <a:ext cx="5334001" cy="3771900"/>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119" name="Shape 119"/>
          <p:cNvSpPr/>
          <p:nvPr/>
        </p:nvSpPr>
        <p:spPr>
          <a:xfrm>
            <a:off x="253677" y="1606348"/>
            <a:ext cx="12442299" cy="7401778"/>
          </a:xfrm>
          <a:prstGeom prst="roundRect">
            <a:avLst>
              <a:gd name="adj" fmla="val 1248"/>
            </a:avLst>
          </a:prstGeom>
          <a:solidFill>
            <a:srgbClr val="FFFFFF"/>
          </a:solidFill>
          <a:ln w="12700">
            <a:miter lim="400000"/>
          </a:ln>
          <a:extLst>
            <a:ext uri="{C572A759-6A51-4108-AA02-DFA0A04FC94B}">
              <ma14:wrappingTextBoxFlag xmlns:ma14="http://schemas.microsoft.com/office/mac/drawingml/2011/main" xmlns="" val="1"/>
            </a:ext>
          </a:extLst>
        </p:spPr>
        <p:txBody>
          <a:bodyPr lIns="381000" tIns="381000" rIns="381000" bIns="381000"/>
          <a:lstStyle/>
          <a:p>
            <a:pPr algn="l" defTabSz="457200">
              <a:lnSpc>
                <a:spcPct val="110000"/>
              </a:lnSpc>
              <a:defRPr sz="4800" b="1">
                <a:solidFill>
                  <a:srgbClr val="56486A"/>
                </a:solidFill>
                <a:latin typeface="Helvetica"/>
                <a:ea typeface="Helvetica"/>
                <a:cs typeface="Helvetica"/>
                <a:sym typeface="Helvetica"/>
              </a:defRPr>
            </a:pPr>
            <a:endParaRPr lang="en-GB" sz="3800" dirty="0"/>
          </a:p>
          <a:p>
            <a:pPr defTabSz="457200">
              <a:lnSpc>
                <a:spcPct val="110000"/>
              </a:lnSpc>
              <a:defRPr sz="4800" b="1">
                <a:solidFill>
                  <a:srgbClr val="56486A"/>
                </a:solidFill>
                <a:latin typeface="Helvetica"/>
                <a:ea typeface="Helvetica"/>
                <a:cs typeface="Helvetica"/>
                <a:sym typeface="Helvetica"/>
              </a:defRPr>
            </a:pPr>
            <a:endParaRPr lang="en-GB" sz="3800" dirty="0"/>
          </a:p>
          <a:p>
            <a:pPr defTabSz="457200">
              <a:lnSpc>
                <a:spcPct val="110000"/>
              </a:lnSpc>
              <a:defRPr sz="4800" b="1">
                <a:solidFill>
                  <a:srgbClr val="56486A"/>
                </a:solidFill>
                <a:latin typeface="Helvetica"/>
                <a:ea typeface="Helvetica"/>
                <a:cs typeface="Helvetica"/>
                <a:sym typeface="Helvetica"/>
              </a:defRPr>
            </a:pPr>
            <a:endParaRPr lang="en-GB" sz="3800" dirty="0"/>
          </a:p>
          <a:p>
            <a:pPr defTabSz="457200">
              <a:lnSpc>
                <a:spcPct val="110000"/>
              </a:lnSpc>
              <a:defRPr sz="4800" b="1">
                <a:solidFill>
                  <a:srgbClr val="56486A"/>
                </a:solidFill>
                <a:latin typeface="Helvetica"/>
                <a:ea typeface="Helvetica"/>
                <a:cs typeface="Helvetica"/>
                <a:sym typeface="Helvetica"/>
              </a:defRPr>
            </a:pPr>
            <a:endParaRPr lang="en-GB" sz="3800" dirty="0"/>
          </a:p>
          <a:p>
            <a:pPr defTabSz="457200">
              <a:lnSpc>
                <a:spcPct val="110000"/>
              </a:lnSpc>
              <a:defRPr sz="4800" b="1">
                <a:solidFill>
                  <a:srgbClr val="56486A"/>
                </a:solidFill>
                <a:latin typeface="Helvetica"/>
                <a:ea typeface="Helvetica"/>
                <a:cs typeface="Helvetica"/>
                <a:sym typeface="Helvetica"/>
              </a:defRPr>
            </a:pPr>
            <a:endParaRPr lang="en-GB" sz="3800" dirty="0"/>
          </a:p>
          <a:p>
            <a:pPr defTabSz="457200">
              <a:lnSpc>
                <a:spcPct val="110000"/>
              </a:lnSpc>
              <a:defRPr sz="4800" b="1">
                <a:solidFill>
                  <a:srgbClr val="56486A"/>
                </a:solidFill>
                <a:latin typeface="Helvetica"/>
                <a:ea typeface="Helvetica"/>
                <a:cs typeface="Helvetica"/>
                <a:sym typeface="Helvetica"/>
              </a:defRPr>
            </a:pPr>
            <a:r>
              <a:rPr sz="3800" dirty="0"/>
              <a:t>Use and completion of ReSPECT form </a:t>
            </a:r>
            <a:endParaRPr lang="en-GB" sz="3800" dirty="0"/>
          </a:p>
          <a:p>
            <a:pPr defTabSz="457200">
              <a:lnSpc>
                <a:spcPct val="110000"/>
              </a:lnSpc>
              <a:defRPr sz="4800" b="1">
                <a:solidFill>
                  <a:srgbClr val="56486A"/>
                </a:solidFill>
                <a:latin typeface="Helvetica"/>
                <a:ea typeface="Helvetica"/>
                <a:cs typeface="Helvetica"/>
                <a:sym typeface="Helvetica"/>
              </a:defRPr>
            </a:pPr>
            <a:r>
              <a:rPr sz="3800" dirty="0"/>
              <a:t>for a child or baby</a:t>
            </a:r>
          </a:p>
          <a:p>
            <a:pPr defTabSz="457200">
              <a:lnSpc>
                <a:spcPct val="110000"/>
              </a:lnSpc>
              <a:defRPr sz="4800" b="1">
                <a:solidFill>
                  <a:srgbClr val="56486A"/>
                </a:solidFill>
                <a:latin typeface="Helvetica"/>
                <a:ea typeface="Helvetica"/>
                <a:cs typeface="Helvetica"/>
                <a:sym typeface="Helvetica"/>
              </a:defRPr>
            </a:pPr>
            <a:endParaRPr dirty="0"/>
          </a:p>
          <a:p>
            <a:pPr defTabSz="457200">
              <a:lnSpc>
                <a:spcPct val="110000"/>
              </a:lnSpc>
              <a:defRPr sz="4800" b="1">
                <a:solidFill>
                  <a:srgbClr val="56486A"/>
                </a:solidFill>
                <a:latin typeface="Helvetica"/>
                <a:ea typeface="Helvetica"/>
                <a:cs typeface="Helvetica"/>
                <a:sym typeface="Helvetica"/>
              </a:defRPr>
            </a:pPr>
            <a:r>
              <a:rPr sz="3800" dirty="0"/>
              <a:t>A step-by-step guide</a:t>
            </a:r>
          </a:p>
        </p:txBody>
      </p:sp>
      <p:sp>
        <p:nvSpPr>
          <p:cNvPr id="120" name="Shape 120"/>
          <p:cNvSpPr/>
          <p:nvPr/>
        </p:nvSpPr>
        <p:spPr>
          <a:xfrm>
            <a:off x="3166905" y="9069676"/>
            <a:ext cx="6670989" cy="602988"/>
          </a:xfrm>
          <a:prstGeom prst="roundRect">
            <a:avLst>
              <a:gd name="adj" fmla="val 15153"/>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rPr dirty="0"/>
              <a:t>ReSPECT — </a:t>
            </a:r>
            <a:r>
              <a:rPr lang="en-GB" dirty="0"/>
              <a:t>c</a:t>
            </a:r>
            <a:r>
              <a:rPr dirty="0" err="1"/>
              <a:t>hild</a:t>
            </a:r>
            <a:r>
              <a:rPr dirty="0"/>
              <a:t> or </a:t>
            </a:r>
            <a:r>
              <a:rPr lang="en-GB" dirty="0"/>
              <a:t>b</a:t>
            </a:r>
            <a:r>
              <a:rPr dirty="0"/>
              <a:t>aby</a:t>
            </a:r>
            <a:r>
              <a:rPr lang="en-GB" dirty="0"/>
              <a:t> (version 1.0)</a:t>
            </a:r>
            <a:endParaRPr dirty="0"/>
          </a:p>
        </p:txBody>
      </p:sp>
      <p:sp>
        <p:nvSpPr>
          <p:cNvPr id="121" name="Shape 121"/>
          <p:cNvSpPr/>
          <p:nvPr/>
        </p:nvSpPr>
        <p:spPr>
          <a:xfrm>
            <a:off x="281251" y="247881"/>
            <a:ext cx="12442298" cy="1145059"/>
          </a:xfrm>
          <a:prstGeom prst="roundRect">
            <a:avLst>
              <a:gd name="adj" fmla="val 7979"/>
            </a:avLst>
          </a:prstGeom>
          <a:solidFill>
            <a:srgbClr val="FFFFFF"/>
          </a:solidFill>
          <a:ln w="12700">
            <a:miter lim="400000"/>
          </a:ln>
          <a:extLst>
            <a:ext uri="{C572A759-6A51-4108-AA02-DFA0A04FC94B}">
              <ma14:wrappingTextBoxFlag xmlns:ma14="http://schemas.microsoft.com/office/mac/drawingml/2011/main" xmlns="" val="1"/>
            </a:ext>
          </a:extLst>
        </p:spPr>
        <p:txBody>
          <a:bodyPr lIns="0" tIns="0" rIns="0" bIns="0" anchor="ctr"/>
          <a:lstStyle/>
          <a:p>
            <a:pPr lvl="2">
              <a:defRPr sz="4800" b="1">
                <a:solidFill>
                  <a:srgbClr val="56486A"/>
                </a:solidFill>
                <a:latin typeface="Helvetica"/>
                <a:ea typeface="Helvetica"/>
                <a:cs typeface="Helvetica"/>
                <a:sym typeface="Helvetica"/>
              </a:defRPr>
            </a:pPr>
            <a:r>
              <a:rPr dirty="0"/>
              <a:t>How to complete a ReSPECT form</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556" y="2629666"/>
            <a:ext cx="4883688" cy="1555454"/>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165" name="Shape 165"/>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ma14="http://schemas.microsoft.com/office/mac/drawingml/2011/main" xmlns="" val="1"/>
            </a:ext>
          </a:extLst>
        </p:spPr>
        <p:txBody>
          <a:bodyPr lIns="0" tIns="0" rIns="0" bIns="0" anchor="ctr"/>
          <a:lstStyle/>
          <a:p>
            <a:pPr lvl="2">
              <a:defRPr sz="4800" b="1">
                <a:solidFill>
                  <a:srgbClr val="56486A"/>
                </a:solidFill>
                <a:latin typeface="Helvetica"/>
                <a:ea typeface="Helvetica"/>
                <a:cs typeface="Helvetica"/>
                <a:sym typeface="Helvetica"/>
              </a:defRPr>
            </a:pPr>
            <a:r>
              <a:rPr dirty="0"/>
              <a:t>Completing </a:t>
            </a:r>
            <a:r>
              <a:rPr lang="en-GB" dirty="0"/>
              <a:t>a </a:t>
            </a:r>
            <a:r>
              <a:rPr dirty="0"/>
              <a:t>ReSPECT form </a:t>
            </a:r>
            <a:r>
              <a:rPr lang="en-GB" dirty="0"/>
              <a:t>– </a:t>
            </a:r>
            <a:r>
              <a:rPr dirty="0"/>
              <a:t> 3</a:t>
            </a:r>
          </a:p>
        </p:txBody>
      </p:sp>
      <p:sp>
        <p:nvSpPr>
          <p:cNvPr id="167" name="Shape 167"/>
          <p:cNvSpPr/>
          <p:nvPr/>
        </p:nvSpPr>
        <p:spPr>
          <a:xfrm>
            <a:off x="253676" y="1667898"/>
            <a:ext cx="12442299" cy="7401778"/>
          </a:xfrm>
          <a:prstGeom prst="roundRect">
            <a:avLst>
              <a:gd name="adj" fmla="val 1248"/>
            </a:avLst>
          </a:prstGeom>
          <a:solidFill>
            <a:srgbClr val="FFFFFF"/>
          </a:solidFill>
          <a:ln w="12700">
            <a:miter lim="400000"/>
          </a:ln>
        </p:spPr>
        <p:txBody>
          <a:bodyPr lIns="381000" tIns="381000" rIns="381000" bIns="381000"/>
          <a:lstStyle/>
          <a:p>
            <a:pPr algn="l" defTabSz="457200">
              <a:lnSpc>
                <a:spcPct val="110000"/>
              </a:lnSpc>
              <a:defRPr sz="3800" b="1">
                <a:solidFill>
                  <a:srgbClr val="56486A"/>
                </a:solidFill>
                <a:latin typeface="Helvetica"/>
                <a:ea typeface="Helvetica"/>
                <a:cs typeface="Helvetica"/>
                <a:sym typeface="Helvetica"/>
              </a:defRPr>
            </a:pPr>
            <a:endParaRPr/>
          </a:p>
        </p:txBody>
      </p:sp>
      <p:pic>
        <p:nvPicPr>
          <p:cNvPr id="168" name="ReSPECT Form.png"/>
          <p:cNvPicPr>
            <a:picLocks noChangeAspect="1"/>
          </p:cNvPicPr>
          <p:nvPr/>
        </p:nvPicPr>
        <p:blipFill>
          <a:blip r:embed="rId2">
            <a:extLst/>
          </a:blip>
          <a:srcRect t="41938" b="37863"/>
          <a:stretch>
            <a:fillRect/>
          </a:stretch>
        </p:blipFill>
        <p:spPr>
          <a:xfrm>
            <a:off x="600016" y="3914774"/>
            <a:ext cx="11804951" cy="3371874"/>
          </a:xfrm>
          <a:prstGeom prst="rect">
            <a:avLst/>
          </a:prstGeom>
          <a:ln w="12700">
            <a:miter lim="400000"/>
          </a:ln>
        </p:spPr>
      </p:pic>
      <p:sp>
        <p:nvSpPr>
          <p:cNvPr id="169" name="Shape 169"/>
          <p:cNvSpPr/>
          <p:nvPr/>
        </p:nvSpPr>
        <p:spPr>
          <a:xfrm>
            <a:off x="1029382" y="2021925"/>
            <a:ext cx="10890883" cy="1441505"/>
          </a:xfrm>
          <a:prstGeom prst="roundRect">
            <a:avLst>
              <a:gd name="adj" fmla="val 1998"/>
            </a:avLst>
          </a:prstGeom>
          <a:ln w="88900">
            <a:solidFill>
              <a:srgbClr val="FF0000"/>
            </a:solidFill>
            <a:miter lim="400000"/>
          </a:ln>
          <a:extLst>
            <a:ext uri="{C572A759-6A51-4108-AA02-DFA0A04FC94B}">
              <ma14:wrappingTextBoxFlag xmlns:ma14="http://schemas.microsoft.com/office/mac/drawingml/2011/main" xmlns="" val="1"/>
            </a:ext>
          </a:extLst>
        </p:spPr>
        <p:txBody>
          <a:bodyPr lIns="152400" tIns="152400" rIns="152400" bIns="152400" anchor="ctr"/>
          <a:lstStyle>
            <a:lvl1pPr>
              <a:defRPr sz="2400" b="1">
                <a:solidFill>
                  <a:srgbClr val="56486A"/>
                </a:solidFill>
                <a:latin typeface="Helvetica"/>
                <a:ea typeface="Helvetica"/>
                <a:cs typeface="Helvetica"/>
                <a:sym typeface="Helvetica"/>
              </a:defRPr>
            </a:lvl1pPr>
          </a:lstStyle>
          <a:p>
            <a:r>
              <a:rPr b="0" dirty="0">
                <a:latin typeface="Arial" charset="0"/>
                <a:ea typeface="Arial" charset="0"/>
                <a:cs typeface="Arial" charset="0"/>
              </a:rPr>
              <a:t>You may use this scale to help parent(s) understand the balance between priorities of care and identify their priority for their child</a:t>
            </a:r>
          </a:p>
        </p:txBody>
      </p:sp>
      <p:sp>
        <p:nvSpPr>
          <p:cNvPr id="170" name="Shape 170"/>
          <p:cNvSpPr/>
          <p:nvPr/>
        </p:nvSpPr>
        <p:spPr>
          <a:xfrm>
            <a:off x="2370511" y="7500056"/>
            <a:ext cx="8208627" cy="1145058"/>
          </a:xfrm>
          <a:prstGeom prst="roundRect">
            <a:avLst>
              <a:gd name="adj" fmla="val 2515"/>
            </a:avLst>
          </a:prstGeom>
          <a:ln w="88900">
            <a:solidFill>
              <a:srgbClr val="00B0F0"/>
            </a:solidFill>
            <a:miter lim="400000"/>
          </a:ln>
          <a:extLst>
            <a:ext uri="{C572A759-6A51-4108-AA02-DFA0A04FC94B}">
              <ma14:wrappingTextBoxFlag xmlns:ma14="http://schemas.microsoft.com/office/mac/drawingml/2011/main" xmlns="" val="1"/>
            </a:ext>
          </a:extLst>
        </p:spPr>
        <p:txBody>
          <a:bodyPr lIns="152400" tIns="152400" rIns="152400" bIns="152400" anchor="ctr"/>
          <a:lstStyle>
            <a:lvl1pPr>
              <a:defRPr sz="2400" b="1">
                <a:solidFill>
                  <a:srgbClr val="56486A"/>
                </a:solidFill>
                <a:latin typeface="Helvetica"/>
                <a:ea typeface="Helvetica"/>
                <a:cs typeface="Helvetica"/>
                <a:sym typeface="Helvetica"/>
              </a:defRPr>
            </a:lvl1pPr>
          </a:lstStyle>
          <a:p>
            <a:r>
              <a:rPr b="0" dirty="0">
                <a:latin typeface="Arial" charset="0"/>
                <a:ea typeface="Arial" charset="0"/>
                <a:cs typeface="Arial" charset="0"/>
              </a:rPr>
              <a:t>Record (if they wish) the aspect(s) of life most important to their child</a:t>
            </a:r>
          </a:p>
        </p:txBody>
      </p:sp>
      <p:sp>
        <p:nvSpPr>
          <p:cNvPr id="10" name="Up Arrow 9"/>
          <p:cNvSpPr/>
          <p:nvPr/>
        </p:nvSpPr>
        <p:spPr>
          <a:xfrm>
            <a:off x="6431941" y="6776492"/>
            <a:ext cx="372432" cy="723564"/>
          </a:xfrm>
          <a:prstGeom prst="upArrow">
            <a:avLst/>
          </a:prstGeom>
          <a:solidFill>
            <a:srgbClr val="00B0F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1" name="Down Arrow 10"/>
          <p:cNvSpPr/>
          <p:nvPr/>
        </p:nvSpPr>
        <p:spPr>
          <a:xfrm>
            <a:off x="6431941" y="3490212"/>
            <a:ext cx="372432" cy="1503252"/>
          </a:xfrm>
          <a:prstGeom prst="downArrow">
            <a:avLst/>
          </a:prstGeom>
          <a:solidFill>
            <a:srgbClr val="FF000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12" name="Shape 125"/>
          <p:cNvSpPr/>
          <p:nvPr/>
        </p:nvSpPr>
        <p:spPr>
          <a:xfrm>
            <a:off x="4172755" y="9066727"/>
            <a:ext cx="4599073" cy="605937"/>
          </a:xfrm>
          <a:prstGeom prst="roundRect">
            <a:avLst>
              <a:gd name="adj" fmla="val 15153"/>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rPr dirty="0"/>
              <a:t>ReSPECT </a:t>
            </a:r>
            <a:r>
              <a:rPr lang="en-US" dirty="0"/>
              <a:t>— child or baby</a:t>
            </a:r>
            <a:endParaRPr dirty="0"/>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174" name="Shape 174"/>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ma14="http://schemas.microsoft.com/office/mac/drawingml/2011/main" xmlns="" val="1"/>
            </a:ext>
          </a:extLst>
        </p:spPr>
        <p:txBody>
          <a:bodyPr lIns="0" tIns="0" rIns="0" bIns="0" anchor="ctr"/>
          <a:lstStyle/>
          <a:p>
            <a:pPr lvl="2">
              <a:defRPr sz="4800" b="1">
                <a:solidFill>
                  <a:srgbClr val="56486A"/>
                </a:solidFill>
                <a:latin typeface="Helvetica"/>
                <a:ea typeface="Helvetica"/>
                <a:cs typeface="Helvetica"/>
                <a:sym typeface="Helvetica"/>
              </a:defRPr>
            </a:pPr>
            <a:r>
              <a:rPr dirty="0"/>
              <a:t>Completing </a:t>
            </a:r>
            <a:r>
              <a:rPr lang="en-GB" dirty="0"/>
              <a:t>a </a:t>
            </a:r>
            <a:r>
              <a:rPr dirty="0"/>
              <a:t>ReSPECT form </a:t>
            </a:r>
            <a:r>
              <a:rPr lang="en-GB" dirty="0"/>
              <a:t>– </a:t>
            </a:r>
            <a:r>
              <a:rPr dirty="0"/>
              <a:t>4</a:t>
            </a:r>
            <a:r>
              <a:rPr lang="en-GB" dirty="0"/>
              <a:t>a</a:t>
            </a:r>
            <a:endParaRPr dirty="0"/>
          </a:p>
        </p:txBody>
      </p:sp>
      <p:sp>
        <p:nvSpPr>
          <p:cNvPr id="176" name="Shape 176"/>
          <p:cNvSpPr/>
          <p:nvPr/>
        </p:nvSpPr>
        <p:spPr>
          <a:xfrm>
            <a:off x="248279" y="1969392"/>
            <a:ext cx="12442299" cy="7100284"/>
          </a:xfrm>
          <a:prstGeom prst="roundRect">
            <a:avLst>
              <a:gd name="adj" fmla="val 1248"/>
            </a:avLst>
          </a:prstGeom>
          <a:solidFill>
            <a:srgbClr val="FFFFFF"/>
          </a:solidFill>
          <a:ln w="12700">
            <a:miter lim="400000"/>
          </a:ln>
        </p:spPr>
        <p:txBody>
          <a:bodyPr lIns="381000" tIns="381000" rIns="381000" bIns="381000"/>
          <a:lstStyle/>
          <a:p>
            <a:pPr algn="l" defTabSz="457200">
              <a:lnSpc>
                <a:spcPct val="110000"/>
              </a:lnSpc>
              <a:defRPr sz="3800" b="1">
                <a:solidFill>
                  <a:srgbClr val="56486A"/>
                </a:solidFill>
                <a:latin typeface="Helvetica"/>
                <a:ea typeface="Helvetica"/>
                <a:cs typeface="Helvetica"/>
                <a:sym typeface="Helvetica"/>
              </a:defRPr>
            </a:pPr>
            <a:endParaRPr/>
          </a:p>
        </p:txBody>
      </p:sp>
      <p:pic>
        <p:nvPicPr>
          <p:cNvPr id="177" name="ReSPECT Form.png"/>
          <p:cNvPicPr>
            <a:picLocks noChangeAspect="1"/>
          </p:cNvPicPr>
          <p:nvPr/>
        </p:nvPicPr>
        <p:blipFill>
          <a:blip r:embed="rId2">
            <a:extLst/>
          </a:blip>
          <a:srcRect t="62531" b="17897"/>
          <a:stretch>
            <a:fillRect/>
          </a:stretch>
        </p:blipFill>
        <p:spPr>
          <a:xfrm>
            <a:off x="1419253" y="3148973"/>
            <a:ext cx="9600000" cy="2656994"/>
          </a:xfrm>
          <a:prstGeom prst="rect">
            <a:avLst/>
          </a:prstGeom>
          <a:ln w="12700">
            <a:miter lim="400000"/>
          </a:ln>
        </p:spPr>
      </p:pic>
      <p:sp>
        <p:nvSpPr>
          <p:cNvPr id="178" name="Shape 178"/>
          <p:cNvSpPr/>
          <p:nvPr/>
        </p:nvSpPr>
        <p:spPr>
          <a:xfrm>
            <a:off x="2493818" y="2175616"/>
            <a:ext cx="9442284" cy="785943"/>
          </a:xfrm>
          <a:prstGeom prst="roundRect">
            <a:avLst>
              <a:gd name="adj" fmla="val 3664"/>
            </a:avLst>
          </a:prstGeom>
          <a:ln w="88900">
            <a:solidFill>
              <a:srgbClr val="FF0000"/>
            </a:solidFill>
            <a:miter lim="400000"/>
          </a:ln>
          <a:extLst>
            <a:ext uri="{C572A759-6A51-4108-AA02-DFA0A04FC94B}">
              <ma14:wrappingTextBoxFlag xmlns:ma14="http://schemas.microsoft.com/office/mac/drawingml/2011/main" xmlns="" val="1"/>
            </a:ext>
          </a:extLst>
        </p:spPr>
        <p:txBody>
          <a:bodyPr lIns="152400" tIns="152400" rIns="152400" bIns="152400" anchor="ctr"/>
          <a:lstStyle>
            <a:lvl1pPr>
              <a:defRPr sz="2400" b="1">
                <a:solidFill>
                  <a:srgbClr val="56486A"/>
                </a:solidFill>
                <a:latin typeface="Helvetica"/>
                <a:ea typeface="Helvetica"/>
                <a:cs typeface="Helvetica"/>
                <a:sym typeface="Helvetica"/>
              </a:defRPr>
            </a:lvl1pPr>
          </a:lstStyle>
          <a:p>
            <a:r>
              <a:rPr b="0" dirty="0">
                <a:latin typeface="Arial" charset="0"/>
                <a:ea typeface="Arial" charset="0"/>
                <a:cs typeface="Arial" charset="0"/>
              </a:rPr>
              <a:t>Sign to indicate the agreed main focus of care</a:t>
            </a:r>
          </a:p>
        </p:txBody>
      </p:sp>
      <p:sp>
        <p:nvSpPr>
          <p:cNvPr id="179" name="Shape 179"/>
          <p:cNvSpPr/>
          <p:nvPr/>
        </p:nvSpPr>
        <p:spPr>
          <a:xfrm>
            <a:off x="1002755" y="5909764"/>
            <a:ext cx="10933346" cy="2972498"/>
          </a:xfrm>
          <a:prstGeom prst="roundRect">
            <a:avLst>
              <a:gd name="adj" fmla="val 1074"/>
            </a:avLst>
          </a:prstGeom>
          <a:ln w="88900">
            <a:solidFill>
              <a:srgbClr val="00B0F0"/>
            </a:solidFill>
            <a:miter lim="400000"/>
          </a:ln>
          <a:extLst>
            <a:ext uri="{C572A759-6A51-4108-AA02-DFA0A04FC94B}">
              <ma14:wrappingTextBoxFlag xmlns:ma14="http://schemas.microsoft.com/office/mac/drawingml/2011/main" xmlns="" val="1"/>
            </a:ext>
          </a:extLst>
        </p:spPr>
        <p:txBody>
          <a:bodyPr lIns="152400" tIns="152400" rIns="152400" bIns="152400" anchor="ctr"/>
          <a:lstStyle/>
          <a:p>
            <a:pPr algn="l"/>
            <a:r>
              <a:rPr lang="en-US" sz="2800" dirty="0">
                <a:solidFill>
                  <a:schemeClr val="accent6">
                    <a:lumMod val="75000"/>
                  </a:schemeClr>
                </a:solidFill>
                <a:latin typeface="Arial" charset="0"/>
                <a:ea typeface="Arial" charset="0"/>
                <a:cs typeface="Arial" charset="0"/>
              </a:rPr>
              <a:t>List elements of emergency care and treatment that</a:t>
            </a:r>
          </a:p>
          <a:p>
            <a:pPr marL="457200" indent="-457200" algn="l">
              <a:buFont typeface="Arial" charset="0"/>
              <a:buChar char="•"/>
            </a:pPr>
            <a:r>
              <a:rPr lang="en-US" sz="2800" dirty="0">
                <a:solidFill>
                  <a:schemeClr val="accent6">
                    <a:lumMod val="75000"/>
                  </a:schemeClr>
                </a:solidFill>
                <a:latin typeface="Arial" charset="0"/>
                <a:ea typeface="Arial" charset="0"/>
                <a:cs typeface="Arial" charset="0"/>
              </a:rPr>
              <a:t>should be considered</a:t>
            </a:r>
          </a:p>
          <a:p>
            <a:pPr marL="457200" indent="-457200" algn="l">
              <a:buFont typeface="Arial" charset="0"/>
              <a:buChar char="•"/>
            </a:pPr>
            <a:r>
              <a:rPr lang="en-US" sz="2800" dirty="0">
                <a:solidFill>
                  <a:schemeClr val="accent6">
                    <a:lumMod val="75000"/>
                  </a:schemeClr>
                </a:solidFill>
                <a:latin typeface="Arial" charset="0"/>
                <a:ea typeface="Arial" charset="0"/>
                <a:cs typeface="Arial" charset="0"/>
              </a:rPr>
              <a:t>they would not want</a:t>
            </a:r>
          </a:p>
          <a:p>
            <a:pPr marL="457200" indent="-457200" algn="l">
              <a:buFont typeface="Arial" charset="0"/>
              <a:buChar char="•"/>
            </a:pPr>
            <a:r>
              <a:rPr lang="en-US" sz="2800" dirty="0">
                <a:solidFill>
                  <a:schemeClr val="accent6">
                    <a:lumMod val="75000"/>
                  </a:schemeClr>
                </a:solidFill>
                <a:latin typeface="Arial" charset="0"/>
                <a:ea typeface="Arial" charset="0"/>
                <a:cs typeface="Arial" charset="0"/>
              </a:rPr>
              <a:t>would not work in their child’s situation</a:t>
            </a:r>
          </a:p>
          <a:p>
            <a:pPr algn="l"/>
            <a:r>
              <a:rPr lang="en-US" sz="2800" dirty="0">
                <a:solidFill>
                  <a:schemeClr val="accent6">
                    <a:lumMod val="75000"/>
                  </a:schemeClr>
                </a:solidFill>
                <a:latin typeface="Arial" charset="0"/>
                <a:ea typeface="Arial" charset="0"/>
                <a:cs typeface="Arial" charset="0"/>
              </a:rPr>
              <a:t>Include whether or not they would want their child to be taken to hospital and in what circumstances</a:t>
            </a:r>
          </a:p>
        </p:txBody>
      </p:sp>
      <p:sp>
        <p:nvSpPr>
          <p:cNvPr id="14" name="Down Arrow 13"/>
          <p:cNvSpPr/>
          <p:nvPr/>
        </p:nvSpPr>
        <p:spPr>
          <a:xfrm>
            <a:off x="4204321" y="2961559"/>
            <a:ext cx="348438" cy="1379586"/>
          </a:xfrm>
          <a:prstGeom prst="downArrow">
            <a:avLst/>
          </a:prstGeom>
          <a:solidFill>
            <a:srgbClr val="FF000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15" name="Down Arrow 14"/>
          <p:cNvSpPr/>
          <p:nvPr/>
        </p:nvSpPr>
        <p:spPr>
          <a:xfrm>
            <a:off x="9591430" y="2961559"/>
            <a:ext cx="348438" cy="1379586"/>
          </a:xfrm>
          <a:prstGeom prst="downArrow">
            <a:avLst/>
          </a:prstGeom>
          <a:solidFill>
            <a:srgbClr val="FF000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6" name="Up Arrow 15"/>
          <p:cNvSpPr/>
          <p:nvPr/>
        </p:nvSpPr>
        <p:spPr>
          <a:xfrm>
            <a:off x="6154598" y="5486400"/>
            <a:ext cx="350111" cy="423364"/>
          </a:xfrm>
          <a:prstGeom prst="upArrow">
            <a:avLst/>
          </a:prstGeom>
          <a:solidFill>
            <a:srgbClr val="00B0F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1" name="Shape 125"/>
          <p:cNvSpPr/>
          <p:nvPr/>
        </p:nvSpPr>
        <p:spPr>
          <a:xfrm>
            <a:off x="4172755" y="9066727"/>
            <a:ext cx="4599073" cy="605937"/>
          </a:xfrm>
          <a:prstGeom prst="roundRect">
            <a:avLst>
              <a:gd name="adj" fmla="val 15153"/>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rPr dirty="0"/>
              <a:t>ReSPECT </a:t>
            </a:r>
            <a:r>
              <a:rPr lang="en-US" dirty="0"/>
              <a:t>— child or baby</a:t>
            </a:r>
            <a:endParaRPr dirty="0"/>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174" name="Shape 174"/>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ma14="http://schemas.microsoft.com/office/mac/drawingml/2011/main" xmlns="" val="1"/>
            </a:ext>
          </a:extLst>
        </p:spPr>
        <p:txBody>
          <a:bodyPr lIns="0" tIns="0" rIns="0" bIns="0" anchor="ctr"/>
          <a:lstStyle/>
          <a:p>
            <a:pPr lvl="2">
              <a:defRPr sz="4800" b="1">
                <a:solidFill>
                  <a:srgbClr val="56486A"/>
                </a:solidFill>
                <a:latin typeface="Helvetica"/>
                <a:ea typeface="Helvetica"/>
                <a:cs typeface="Helvetica"/>
                <a:sym typeface="Helvetica"/>
              </a:defRPr>
            </a:pPr>
            <a:r>
              <a:rPr dirty="0"/>
              <a:t>Completing </a:t>
            </a:r>
            <a:r>
              <a:rPr lang="en-GB" dirty="0"/>
              <a:t>a </a:t>
            </a:r>
            <a:r>
              <a:rPr dirty="0"/>
              <a:t>ReSPECT form </a:t>
            </a:r>
            <a:r>
              <a:rPr lang="en-GB" dirty="0"/>
              <a:t>– </a:t>
            </a:r>
            <a:r>
              <a:rPr dirty="0"/>
              <a:t>4</a:t>
            </a:r>
            <a:r>
              <a:rPr lang="en-GB" dirty="0"/>
              <a:t>b</a:t>
            </a:r>
            <a:endParaRPr dirty="0"/>
          </a:p>
        </p:txBody>
      </p:sp>
      <p:sp>
        <p:nvSpPr>
          <p:cNvPr id="12" name="Shape 188"/>
          <p:cNvSpPr/>
          <p:nvPr/>
        </p:nvSpPr>
        <p:spPr>
          <a:xfrm>
            <a:off x="248279" y="1969392"/>
            <a:ext cx="12442299" cy="7100283"/>
          </a:xfrm>
          <a:prstGeom prst="roundRect">
            <a:avLst>
              <a:gd name="adj" fmla="val 5328"/>
            </a:avLst>
          </a:prstGeom>
          <a:solidFill>
            <a:srgbClr val="FFCCFF"/>
          </a:solidFill>
          <a:ln w="12700">
            <a:miter lim="400000"/>
          </a:ln>
          <a:extLst>
            <a:ext uri="{C572A759-6A51-4108-AA02-DFA0A04FC94B}">
              <ma14:wrappingTextBoxFlag xmlns:ma14="http://schemas.microsoft.com/office/mac/drawingml/2011/main" xmlns="" val="1"/>
            </a:ext>
          </a:extLst>
        </p:spPr>
        <p:txBody>
          <a:bodyPr lIns="381000" tIns="381000" rIns="381000" bIns="381000"/>
          <a:lstStyle/>
          <a:p>
            <a:pPr defTabSz="457200">
              <a:lnSpc>
                <a:spcPct val="110000"/>
              </a:lnSpc>
              <a:defRPr sz="3000" b="1">
                <a:solidFill>
                  <a:srgbClr val="56486A"/>
                </a:solidFill>
                <a:latin typeface="Helvetica"/>
                <a:ea typeface="Helvetica"/>
                <a:cs typeface="Helvetica"/>
                <a:sym typeface="Helvetica"/>
              </a:defRPr>
            </a:pPr>
            <a:endParaRPr lang="en-GB" sz="4800" dirty="0"/>
          </a:p>
          <a:p>
            <a:pPr defTabSz="457200">
              <a:lnSpc>
                <a:spcPct val="110000"/>
              </a:lnSpc>
              <a:defRPr sz="3000" b="1">
                <a:solidFill>
                  <a:srgbClr val="56486A"/>
                </a:solidFill>
                <a:latin typeface="Helvetica"/>
                <a:ea typeface="Helvetica"/>
                <a:cs typeface="Helvetica"/>
                <a:sym typeface="Helvetica"/>
              </a:defRPr>
            </a:pPr>
            <a:endParaRPr lang="en-GB" sz="4800" dirty="0"/>
          </a:p>
          <a:p>
            <a:pPr defTabSz="457200">
              <a:lnSpc>
                <a:spcPct val="110000"/>
              </a:lnSpc>
              <a:defRPr sz="3000" b="1">
                <a:solidFill>
                  <a:srgbClr val="56486A"/>
                </a:solidFill>
                <a:latin typeface="Helvetica"/>
                <a:ea typeface="Helvetica"/>
                <a:cs typeface="Helvetica"/>
                <a:sym typeface="Helvetica"/>
              </a:defRPr>
            </a:pPr>
            <a:r>
              <a:rPr sz="4800" dirty="0"/>
              <a:t>Remember that all recommendations </a:t>
            </a:r>
          </a:p>
          <a:p>
            <a:pPr defTabSz="457200">
              <a:lnSpc>
                <a:spcPct val="110000"/>
              </a:lnSpc>
              <a:defRPr sz="3000" b="1">
                <a:solidFill>
                  <a:srgbClr val="56486A"/>
                </a:solidFill>
                <a:latin typeface="Helvetica"/>
                <a:ea typeface="Helvetica"/>
                <a:cs typeface="Helvetica"/>
                <a:sym typeface="Helvetica"/>
              </a:defRPr>
            </a:pPr>
            <a:r>
              <a:rPr sz="4800" dirty="0"/>
              <a:t>should be shared decisions </a:t>
            </a:r>
            <a:endParaRPr lang="en-GB" sz="4800" dirty="0"/>
          </a:p>
          <a:p>
            <a:pPr defTabSz="457200">
              <a:lnSpc>
                <a:spcPct val="110000"/>
              </a:lnSpc>
              <a:defRPr sz="3000" b="1">
                <a:solidFill>
                  <a:srgbClr val="56486A"/>
                </a:solidFill>
                <a:latin typeface="Helvetica"/>
                <a:ea typeface="Helvetica"/>
                <a:cs typeface="Helvetica"/>
                <a:sym typeface="Helvetica"/>
              </a:defRPr>
            </a:pPr>
            <a:r>
              <a:rPr sz="4800" dirty="0"/>
              <a:t>whenever possible</a:t>
            </a:r>
            <a:r>
              <a:rPr lang="en-GB" sz="4800" dirty="0"/>
              <a:t> </a:t>
            </a:r>
            <a:endParaRPr sz="4800" dirty="0"/>
          </a:p>
        </p:txBody>
      </p:sp>
      <p:sp>
        <p:nvSpPr>
          <p:cNvPr id="5" name="Shape 125"/>
          <p:cNvSpPr/>
          <p:nvPr/>
        </p:nvSpPr>
        <p:spPr>
          <a:xfrm>
            <a:off x="4172755" y="9066727"/>
            <a:ext cx="4599073" cy="605937"/>
          </a:xfrm>
          <a:prstGeom prst="roundRect">
            <a:avLst>
              <a:gd name="adj" fmla="val 15153"/>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rPr dirty="0"/>
              <a:t>ReSPECT </a:t>
            </a:r>
            <a:r>
              <a:rPr lang="en-US" dirty="0"/>
              <a:t>— child or baby</a:t>
            </a:r>
            <a:endParaRPr dirty="0"/>
          </a:p>
        </p:txBody>
      </p:sp>
    </p:spTree>
    <p:extLst>
      <p:ext uri="{BB962C8B-B14F-4D97-AF65-F5344CB8AC3E}">
        <p14:creationId xmlns:p14="http://schemas.microsoft.com/office/powerpoint/2010/main" val="163482989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183" name="Shape 183"/>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ma14="http://schemas.microsoft.com/office/mac/drawingml/2011/main" xmlns="" val="1"/>
            </a:ext>
          </a:extLst>
        </p:spPr>
        <p:txBody>
          <a:bodyPr lIns="0" tIns="0" rIns="0" bIns="0" anchor="ctr"/>
          <a:lstStyle/>
          <a:p>
            <a:pPr lvl="2">
              <a:defRPr sz="4800" b="1">
                <a:solidFill>
                  <a:srgbClr val="56486A"/>
                </a:solidFill>
                <a:latin typeface="Helvetica"/>
                <a:ea typeface="Helvetica"/>
                <a:cs typeface="Helvetica"/>
                <a:sym typeface="Helvetica"/>
              </a:defRPr>
            </a:pPr>
            <a:r>
              <a:rPr dirty="0"/>
              <a:t>Completing </a:t>
            </a:r>
            <a:r>
              <a:rPr lang="en-GB" dirty="0"/>
              <a:t>a </a:t>
            </a:r>
            <a:r>
              <a:rPr dirty="0"/>
              <a:t>ReSPECT form </a:t>
            </a:r>
            <a:r>
              <a:rPr lang="en-GB" dirty="0"/>
              <a:t>– 4c</a:t>
            </a:r>
            <a:endParaRPr dirty="0"/>
          </a:p>
        </p:txBody>
      </p:sp>
      <p:sp>
        <p:nvSpPr>
          <p:cNvPr id="185" name="Shape 185"/>
          <p:cNvSpPr/>
          <p:nvPr/>
        </p:nvSpPr>
        <p:spPr>
          <a:xfrm>
            <a:off x="281251" y="1585403"/>
            <a:ext cx="12442299" cy="7463328"/>
          </a:xfrm>
          <a:prstGeom prst="roundRect">
            <a:avLst>
              <a:gd name="adj" fmla="val 1686"/>
            </a:avLst>
          </a:prstGeom>
          <a:solidFill>
            <a:srgbClr val="FFFFFF"/>
          </a:solidFill>
          <a:ln w="12700">
            <a:miter lim="400000"/>
          </a:ln>
        </p:spPr>
        <p:txBody>
          <a:bodyPr lIns="381000" tIns="381000" rIns="381000" bIns="381000"/>
          <a:lstStyle/>
          <a:p>
            <a:pPr algn="l" defTabSz="457200">
              <a:lnSpc>
                <a:spcPct val="110000"/>
              </a:lnSpc>
              <a:defRPr sz="3800" b="1">
                <a:solidFill>
                  <a:srgbClr val="56486A"/>
                </a:solidFill>
                <a:latin typeface="Helvetica"/>
                <a:ea typeface="Helvetica"/>
                <a:cs typeface="Helvetica"/>
                <a:sym typeface="Helvetica"/>
              </a:defRPr>
            </a:pPr>
            <a:endParaRPr/>
          </a:p>
        </p:txBody>
      </p:sp>
      <p:pic>
        <p:nvPicPr>
          <p:cNvPr id="186" name="ReSPECT Form.png"/>
          <p:cNvPicPr>
            <a:picLocks noChangeAspect="1"/>
          </p:cNvPicPr>
          <p:nvPr/>
        </p:nvPicPr>
        <p:blipFill>
          <a:blip r:embed="rId2">
            <a:extLst/>
          </a:blip>
          <a:srcRect t="74835" b="818"/>
          <a:stretch>
            <a:fillRect/>
          </a:stretch>
        </p:blipFill>
        <p:spPr>
          <a:xfrm>
            <a:off x="572350" y="3062894"/>
            <a:ext cx="11804950" cy="4064176"/>
          </a:xfrm>
          <a:prstGeom prst="rect">
            <a:avLst/>
          </a:prstGeom>
          <a:ln w="12700">
            <a:miter lim="400000"/>
          </a:ln>
        </p:spPr>
      </p:pic>
      <p:sp>
        <p:nvSpPr>
          <p:cNvPr id="189" name="Shape 189"/>
          <p:cNvSpPr/>
          <p:nvPr/>
        </p:nvSpPr>
        <p:spPr>
          <a:xfrm>
            <a:off x="605311" y="7361431"/>
            <a:ext cx="3458690" cy="1452939"/>
          </a:xfrm>
          <a:prstGeom prst="roundRect">
            <a:avLst>
              <a:gd name="adj" fmla="val 1750"/>
            </a:avLst>
          </a:prstGeom>
          <a:ln w="88900">
            <a:solidFill>
              <a:srgbClr val="00B0F0"/>
            </a:solidFill>
            <a:miter lim="400000"/>
          </a:ln>
          <a:extLst>
            <a:ext uri="{C572A759-6A51-4108-AA02-DFA0A04FC94B}">
              <ma14:wrappingTextBoxFlag xmlns:ma14="http://schemas.microsoft.com/office/mac/drawingml/2011/main" xmlns="" val="1"/>
            </a:ext>
          </a:extLst>
        </p:spPr>
        <p:txBody>
          <a:bodyPr lIns="152400" tIns="152400" rIns="152400" bIns="152400" anchor="ctr"/>
          <a:lstStyle/>
          <a:p>
            <a:pPr lvl="0" defTabSz="914400" hangingPunct="1">
              <a:defRPr/>
            </a:pPr>
            <a:r>
              <a:rPr lang="en-US" sz="2400" dirty="0">
                <a:solidFill>
                  <a:srgbClr val="56486A"/>
                </a:solidFill>
                <a:latin typeface="Arial" charset="0"/>
                <a:ea typeface="Arial" charset="0"/>
                <a:cs typeface="Arial" charset="0"/>
                <a:sym typeface="Helvetica"/>
              </a:rPr>
              <a:t>If a ’modified’</a:t>
            </a:r>
          </a:p>
          <a:p>
            <a:pPr lvl="0" defTabSz="914400" hangingPunct="1">
              <a:defRPr/>
            </a:pPr>
            <a:r>
              <a:rPr lang="en-US" sz="2400" dirty="0">
                <a:solidFill>
                  <a:srgbClr val="56486A"/>
                </a:solidFill>
                <a:latin typeface="Arial" charset="0"/>
                <a:ea typeface="Arial" charset="0"/>
                <a:cs typeface="Arial" charset="0"/>
                <a:sym typeface="Helvetica"/>
              </a:rPr>
              <a:t>resuscitation sequence is agreed</a:t>
            </a:r>
          </a:p>
        </p:txBody>
      </p:sp>
      <p:sp>
        <p:nvSpPr>
          <p:cNvPr id="15" name="Shape 187"/>
          <p:cNvSpPr/>
          <p:nvPr/>
        </p:nvSpPr>
        <p:spPr>
          <a:xfrm>
            <a:off x="1029384" y="1824244"/>
            <a:ext cx="10890882" cy="863373"/>
          </a:xfrm>
          <a:prstGeom prst="roundRect">
            <a:avLst>
              <a:gd name="adj" fmla="val 3335"/>
            </a:avLst>
          </a:prstGeom>
          <a:solidFill>
            <a:srgbClr val="FFFFFF"/>
          </a:solidFill>
          <a:ln w="88900">
            <a:solidFill>
              <a:srgbClr val="FF0000"/>
            </a:solidFill>
            <a:miter lim="400000"/>
          </a:ln>
          <a:extLst>
            <a:ext uri="{C572A759-6A51-4108-AA02-DFA0A04FC94B}">
              <ma14:wrappingTextBoxFlag xmlns:ma14="http://schemas.microsoft.com/office/mac/drawingml/2011/main" xmlns="" val="1"/>
            </a:ext>
          </a:extLst>
        </p:spPr>
        <p:txBody>
          <a:bodyPr lIns="152400" tIns="152400" rIns="152400" bIns="152400" anchor="ctr"/>
          <a:lstStyle>
            <a:lvl1pPr>
              <a:defRPr sz="2400" b="1">
                <a:solidFill>
                  <a:srgbClr val="56486A"/>
                </a:solidFill>
                <a:latin typeface="Helvetica"/>
                <a:ea typeface="Helvetica"/>
                <a:cs typeface="Helvetica"/>
                <a:sym typeface="Helvetica"/>
              </a:defRPr>
            </a:lvl1pPr>
          </a:lstStyle>
          <a:p>
            <a:r>
              <a:rPr b="0" dirty="0">
                <a:latin typeface="Arial" charset="0"/>
                <a:ea typeface="Arial" charset="0"/>
                <a:cs typeface="Arial" charset="0"/>
              </a:rPr>
              <a:t>Sign a recommendation about CPR </a:t>
            </a:r>
          </a:p>
        </p:txBody>
      </p:sp>
      <p:sp>
        <p:nvSpPr>
          <p:cNvPr id="2" name="Down Arrow 1"/>
          <p:cNvSpPr/>
          <p:nvPr/>
        </p:nvSpPr>
        <p:spPr>
          <a:xfrm>
            <a:off x="2710377" y="2687616"/>
            <a:ext cx="439223" cy="3713184"/>
          </a:xfrm>
          <a:prstGeom prst="downArrow">
            <a:avLst/>
          </a:prstGeom>
          <a:solidFill>
            <a:srgbClr val="FF000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19" name="Down Arrow 18"/>
          <p:cNvSpPr/>
          <p:nvPr/>
        </p:nvSpPr>
        <p:spPr>
          <a:xfrm>
            <a:off x="10091663" y="2687616"/>
            <a:ext cx="407003" cy="3713184"/>
          </a:xfrm>
          <a:prstGeom prst="downArrow">
            <a:avLst/>
          </a:prstGeom>
          <a:solidFill>
            <a:srgbClr val="FF000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20" name="Shape 189"/>
          <p:cNvSpPr/>
          <p:nvPr/>
        </p:nvSpPr>
        <p:spPr>
          <a:xfrm>
            <a:off x="4676806" y="7361431"/>
            <a:ext cx="3458690" cy="1452939"/>
          </a:xfrm>
          <a:prstGeom prst="roundRect">
            <a:avLst>
              <a:gd name="adj" fmla="val 1750"/>
            </a:avLst>
          </a:prstGeom>
          <a:ln w="88900">
            <a:solidFill>
              <a:srgbClr val="00B0F0"/>
            </a:solidFill>
            <a:miter lim="400000"/>
          </a:ln>
          <a:extLst>
            <a:ext uri="{C572A759-6A51-4108-AA02-DFA0A04FC94B}">
              <ma14:wrappingTextBoxFlag xmlns:ma14="http://schemas.microsoft.com/office/mac/drawingml/2011/main" xmlns="" val="1"/>
            </a:ext>
          </a:extLst>
        </p:spPr>
        <p:txBody>
          <a:bodyPr lIns="152400" tIns="152400" rIns="152400" bIns="152400" anchor="ctr"/>
          <a:lstStyle/>
          <a:p>
            <a:pPr lvl="0" defTabSz="914400" hangingPunct="1">
              <a:defRPr/>
            </a:pPr>
            <a:r>
              <a:rPr lang="en-US" sz="2400" dirty="0">
                <a:solidFill>
                  <a:srgbClr val="56486A"/>
                </a:solidFill>
                <a:latin typeface="Arial" charset="0"/>
                <a:ea typeface="Arial" charset="0"/>
                <a:cs typeface="Arial" charset="0"/>
                <a:sym typeface="Helvetica"/>
              </a:rPr>
              <a:t>Sign the middle box</a:t>
            </a:r>
          </a:p>
        </p:txBody>
      </p:sp>
      <p:sp>
        <p:nvSpPr>
          <p:cNvPr id="21" name="Shape 189"/>
          <p:cNvSpPr/>
          <p:nvPr/>
        </p:nvSpPr>
        <p:spPr>
          <a:xfrm>
            <a:off x="8748302" y="7361431"/>
            <a:ext cx="3458690" cy="1452939"/>
          </a:xfrm>
          <a:prstGeom prst="roundRect">
            <a:avLst>
              <a:gd name="adj" fmla="val 1750"/>
            </a:avLst>
          </a:prstGeom>
          <a:ln w="88900">
            <a:solidFill>
              <a:srgbClr val="00B0F0"/>
            </a:solidFill>
            <a:miter lim="400000"/>
          </a:ln>
          <a:extLst>
            <a:ext uri="{C572A759-6A51-4108-AA02-DFA0A04FC94B}">
              <ma14:wrappingTextBoxFlag xmlns:ma14="http://schemas.microsoft.com/office/mac/drawingml/2011/main" xmlns="" val="1"/>
            </a:ext>
          </a:extLst>
        </p:spPr>
        <p:txBody>
          <a:bodyPr lIns="152400" tIns="152400" rIns="152400" bIns="152400" anchor="ctr"/>
          <a:lstStyle/>
          <a:p>
            <a:pPr lvl="0" defTabSz="914400" hangingPunct="1">
              <a:defRPr/>
            </a:pPr>
            <a:r>
              <a:rPr lang="en-US" sz="2400" dirty="0">
                <a:solidFill>
                  <a:srgbClr val="56486A"/>
                </a:solidFill>
                <a:latin typeface="Arial" charset="0"/>
                <a:ea typeface="Arial" charset="0"/>
                <a:cs typeface="Arial" charset="0"/>
                <a:sym typeface="Helvetica"/>
              </a:rPr>
              <a:t>Record agreed modifications above</a:t>
            </a:r>
          </a:p>
        </p:txBody>
      </p:sp>
      <p:sp>
        <p:nvSpPr>
          <p:cNvPr id="3" name="Up Arrow 2"/>
          <p:cNvSpPr/>
          <p:nvPr/>
        </p:nvSpPr>
        <p:spPr>
          <a:xfrm>
            <a:off x="6163835" y="6637867"/>
            <a:ext cx="372432" cy="723564"/>
          </a:xfrm>
          <a:prstGeom prst="upArrow">
            <a:avLst/>
          </a:prstGeom>
          <a:solidFill>
            <a:srgbClr val="00B0F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23" name="Up Arrow 22"/>
          <p:cNvSpPr/>
          <p:nvPr/>
        </p:nvSpPr>
        <p:spPr>
          <a:xfrm>
            <a:off x="9071259" y="4775200"/>
            <a:ext cx="411407" cy="2512615"/>
          </a:xfrm>
          <a:prstGeom prst="upArrow">
            <a:avLst/>
          </a:prstGeom>
          <a:solidFill>
            <a:srgbClr val="00B0F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4" name="Right Arrow 3"/>
          <p:cNvSpPr/>
          <p:nvPr/>
        </p:nvSpPr>
        <p:spPr>
          <a:xfrm>
            <a:off x="4064001" y="7958667"/>
            <a:ext cx="612805" cy="406400"/>
          </a:xfrm>
          <a:prstGeom prst="rightArrow">
            <a:avLst/>
          </a:prstGeom>
          <a:solidFill>
            <a:srgbClr val="00B0F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25" name="Right Arrow 24"/>
          <p:cNvSpPr/>
          <p:nvPr/>
        </p:nvSpPr>
        <p:spPr>
          <a:xfrm>
            <a:off x="8135496" y="7958667"/>
            <a:ext cx="612805" cy="406400"/>
          </a:xfrm>
          <a:prstGeom prst="rightArrow">
            <a:avLst/>
          </a:prstGeom>
          <a:solidFill>
            <a:srgbClr val="00B0F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16" name="Shape 125"/>
          <p:cNvSpPr/>
          <p:nvPr/>
        </p:nvSpPr>
        <p:spPr>
          <a:xfrm>
            <a:off x="4172755" y="9066727"/>
            <a:ext cx="4599073" cy="605937"/>
          </a:xfrm>
          <a:prstGeom prst="roundRect">
            <a:avLst>
              <a:gd name="adj" fmla="val 15153"/>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rPr dirty="0"/>
              <a:t>ReSPECT </a:t>
            </a:r>
            <a:r>
              <a:rPr lang="en-US" dirty="0"/>
              <a:t>— child or baby</a:t>
            </a:r>
            <a:endParaRPr dirty="0"/>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191" name="Shape 191"/>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ma14="http://schemas.microsoft.com/office/mac/drawingml/2011/main" xmlns="" val="1"/>
            </a:ext>
          </a:extLst>
        </p:spPr>
        <p:txBody>
          <a:bodyPr lIns="0" tIns="0" rIns="0" bIns="0" anchor="ctr"/>
          <a:lstStyle/>
          <a:p>
            <a:pPr lvl="2">
              <a:defRPr sz="4800" b="1">
                <a:solidFill>
                  <a:srgbClr val="56486A"/>
                </a:solidFill>
                <a:latin typeface="Helvetica"/>
                <a:ea typeface="Helvetica"/>
                <a:cs typeface="Helvetica"/>
                <a:sym typeface="Helvetica"/>
              </a:defRPr>
            </a:pPr>
            <a:r>
              <a:rPr dirty="0"/>
              <a:t>ReSPECT</a:t>
            </a:r>
          </a:p>
        </p:txBody>
      </p:sp>
      <p:sp>
        <p:nvSpPr>
          <p:cNvPr id="193" name="Shape 193"/>
          <p:cNvSpPr/>
          <p:nvPr/>
        </p:nvSpPr>
        <p:spPr>
          <a:xfrm>
            <a:off x="253677" y="1606348"/>
            <a:ext cx="12442299" cy="7401778"/>
          </a:xfrm>
          <a:prstGeom prst="roundRect">
            <a:avLst>
              <a:gd name="adj" fmla="val 1248"/>
            </a:avLst>
          </a:prstGeom>
          <a:solidFill>
            <a:srgbClr val="FFFFFF"/>
          </a:solidFill>
          <a:ln w="12700">
            <a:miter lim="400000"/>
          </a:ln>
          <a:extLst>
            <a:ext uri="{C572A759-6A51-4108-AA02-DFA0A04FC94B}">
              <ma14:wrappingTextBoxFlag xmlns:ma14="http://schemas.microsoft.com/office/mac/drawingml/2011/main" xmlns="" val="1"/>
            </a:ext>
          </a:extLst>
        </p:spPr>
        <p:txBody>
          <a:bodyPr lIns="381000" tIns="381000" rIns="381000" bIns="381000"/>
          <a:lstStyle/>
          <a:p>
            <a:pPr algn="l" defTabSz="457200">
              <a:lnSpc>
                <a:spcPct val="110000"/>
              </a:lnSpc>
              <a:defRPr sz="3800">
                <a:solidFill>
                  <a:srgbClr val="56486A"/>
                </a:solidFill>
                <a:latin typeface="Helvetica"/>
                <a:ea typeface="Helvetica"/>
                <a:cs typeface="Helvetica"/>
                <a:sym typeface="Helvetica"/>
              </a:defRPr>
            </a:pPr>
            <a:endParaRPr lang="en-GB" dirty="0"/>
          </a:p>
          <a:p>
            <a:pPr algn="l" defTabSz="457200">
              <a:lnSpc>
                <a:spcPct val="110000"/>
              </a:lnSpc>
              <a:defRPr sz="3800">
                <a:solidFill>
                  <a:srgbClr val="56486A"/>
                </a:solidFill>
                <a:latin typeface="Helvetica"/>
                <a:ea typeface="Helvetica"/>
                <a:cs typeface="Helvetica"/>
                <a:sym typeface="Helvetica"/>
              </a:defRPr>
            </a:pPr>
            <a:r>
              <a:rPr dirty="0"/>
              <a:t>Having completed discussion, </a:t>
            </a:r>
            <a:br>
              <a:rPr dirty="0"/>
            </a:br>
            <a:r>
              <a:rPr dirty="0"/>
              <a:t>shared decision-making and </a:t>
            </a:r>
          </a:p>
          <a:p>
            <a:pPr algn="l" defTabSz="457200">
              <a:lnSpc>
                <a:spcPct val="110000"/>
              </a:lnSpc>
              <a:defRPr sz="3800">
                <a:solidFill>
                  <a:srgbClr val="56486A"/>
                </a:solidFill>
                <a:latin typeface="Helvetica"/>
                <a:ea typeface="Helvetica"/>
                <a:cs typeface="Helvetica"/>
                <a:sym typeface="Helvetica"/>
              </a:defRPr>
            </a:pPr>
            <a:r>
              <a:rPr dirty="0"/>
              <a:t>recording…</a:t>
            </a:r>
          </a:p>
          <a:p>
            <a:pPr algn="l" defTabSz="457200">
              <a:lnSpc>
                <a:spcPct val="110000"/>
              </a:lnSpc>
              <a:defRPr sz="3800" b="1">
                <a:solidFill>
                  <a:srgbClr val="56486A"/>
                </a:solidFill>
                <a:latin typeface="Helvetica"/>
                <a:ea typeface="Helvetica"/>
                <a:cs typeface="Helvetica"/>
                <a:sym typeface="Helvetica"/>
              </a:defRPr>
            </a:pPr>
            <a:endParaRPr dirty="0"/>
          </a:p>
          <a:p>
            <a:pPr algn="l" defTabSz="457200">
              <a:lnSpc>
                <a:spcPct val="110000"/>
              </a:lnSpc>
              <a:defRPr sz="3800">
                <a:solidFill>
                  <a:srgbClr val="56486A"/>
                </a:solidFill>
                <a:latin typeface="Helvetica"/>
                <a:ea typeface="Helvetica"/>
                <a:cs typeface="Helvetica"/>
                <a:sym typeface="Helvetica"/>
              </a:defRPr>
            </a:pPr>
            <a:r>
              <a:rPr dirty="0"/>
              <a:t>… turn over the form to verify </a:t>
            </a:r>
            <a:br>
              <a:rPr dirty="0"/>
            </a:br>
            <a:r>
              <a:rPr dirty="0"/>
              <a:t>the basis for the agreed </a:t>
            </a:r>
            <a:br>
              <a:rPr dirty="0"/>
            </a:br>
            <a:r>
              <a:rPr dirty="0"/>
              <a:t>recommendations</a:t>
            </a:r>
          </a:p>
        </p:txBody>
      </p:sp>
      <p:pic>
        <p:nvPicPr>
          <p:cNvPr id="194" name="ReSPECT Form.jpg"/>
          <p:cNvPicPr>
            <a:picLocks noChangeAspect="1"/>
          </p:cNvPicPr>
          <p:nvPr/>
        </p:nvPicPr>
        <p:blipFill>
          <a:blip r:embed="rId2">
            <a:extLst/>
          </a:blip>
          <a:stretch>
            <a:fillRect/>
          </a:stretch>
        </p:blipFill>
        <p:spPr>
          <a:xfrm>
            <a:off x="8376976" y="1840726"/>
            <a:ext cx="4119681" cy="5825694"/>
          </a:xfrm>
          <a:prstGeom prst="rect">
            <a:avLst/>
          </a:prstGeom>
          <a:ln w="12700">
            <a:miter lim="400000"/>
          </a:ln>
        </p:spPr>
      </p:pic>
      <p:sp>
        <p:nvSpPr>
          <p:cNvPr id="7" name="Right Arrow 6"/>
          <p:cNvSpPr/>
          <p:nvPr/>
        </p:nvSpPr>
        <p:spPr>
          <a:xfrm>
            <a:off x="7119850" y="4360466"/>
            <a:ext cx="555313" cy="393107"/>
          </a:xfrm>
          <a:prstGeom prst="rightArrow">
            <a:avLst/>
          </a:prstGeom>
          <a:solidFill>
            <a:srgbClr val="66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hape 125"/>
          <p:cNvSpPr/>
          <p:nvPr/>
        </p:nvSpPr>
        <p:spPr>
          <a:xfrm>
            <a:off x="4172755" y="9066727"/>
            <a:ext cx="4599073" cy="605937"/>
          </a:xfrm>
          <a:prstGeom prst="roundRect">
            <a:avLst>
              <a:gd name="adj" fmla="val 15153"/>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rPr dirty="0"/>
              <a:t>ReSPECT </a:t>
            </a:r>
            <a:r>
              <a:rPr lang="en-US" dirty="0"/>
              <a:t>— child or baby</a:t>
            </a:r>
            <a:endParaRPr dirty="0"/>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197" name="Shape 197"/>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ma14="http://schemas.microsoft.com/office/mac/drawingml/2011/main" xmlns="" val="1"/>
            </a:ext>
          </a:extLst>
        </p:spPr>
        <p:txBody>
          <a:bodyPr lIns="0" tIns="0" rIns="0" bIns="0" anchor="ctr"/>
          <a:lstStyle/>
          <a:p>
            <a:pPr lvl="2">
              <a:defRPr sz="4800" b="1">
                <a:solidFill>
                  <a:srgbClr val="56486A"/>
                </a:solidFill>
                <a:latin typeface="Helvetica"/>
                <a:ea typeface="Helvetica"/>
                <a:cs typeface="Helvetica"/>
                <a:sym typeface="Helvetica"/>
              </a:defRPr>
            </a:pPr>
            <a:r>
              <a:rPr dirty="0"/>
              <a:t>Completing </a:t>
            </a:r>
            <a:r>
              <a:rPr lang="en-GB" dirty="0"/>
              <a:t>a </a:t>
            </a:r>
            <a:r>
              <a:rPr dirty="0"/>
              <a:t>ReSPECT form </a:t>
            </a:r>
            <a:r>
              <a:rPr lang="en-GB" dirty="0"/>
              <a:t>– </a:t>
            </a:r>
            <a:r>
              <a:rPr dirty="0"/>
              <a:t>5</a:t>
            </a:r>
          </a:p>
        </p:txBody>
      </p:sp>
      <p:sp>
        <p:nvSpPr>
          <p:cNvPr id="199" name="Shape 199"/>
          <p:cNvSpPr/>
          <p:nvPr/>
        </p:nvSpPr>
        <p:spPr>
          <a:xfrm>
            <a:off x="281250" y="1692455"/>
            <a:ext cx="12442299" cy="7401778"/>
          </a:xfrm>
          <a:prstGeom prst="roundRect">
            <a:avLst>
              <a:gd name="adj" fmla="val 1248"/>
            </a:avLst>
          </a:prstGeom>
          <a:solidFill>
            <a:srgbClr val="FFFFFF"/>
          </a:solidFill>
          <a:ln w="12700">
            <a:miter lim="400000"/>
          </a:ln>
        </p:spPr>
        <p:txBody>
          <a:bodyPr lIns="381000" tIns="381000" rIns="381000" bIns="381000"/>
          <a:lstStyle/>
          <a:p>
            <a:pPr algn="l" defTabSz="457200">
              <a:lnSpc>
                <a:spcPct val="110000"/>
              </a:lnSpc>
              <a:defRPr sz="3800">
                <a:solidFill>
                  <a:srgbClr val="56486A"/>
                </a:solidFill>
                <a:latin typeface="Helvetica"/>
                <a:ea typeface="Helvetica"/>
                <a:cs typeface="Helvetica"/>
                <a:sym typeface="Helvetica"/>
              </a:defRPr>
            </a:pPr>
            <a:endParaRPr/>
          </a:p>
        </p:txBody>
      </p:sp>
      <p:pic>
        <p:nvPicPr>
          <p:cNvPr id="200" name="ReSPECT Form.jpg"/>
          <p:cNvPicPr>
            <a:picLocks noChangeAspect="1"/>
          </p:cNvPicPr>
          <p:nvPr/>
        </p:nvPicPr>
        <p:blipFill>
          <a:blip r:embed="rId2">
            <a:extLst/>
          </a:blip>
          <a:srcRect b="84906"/>
          <a:stretch>
            <a:fillRect/>
          </a:stretch>
        </p:blipFill>
        <p:spPr>
          <a:xfrm>
            <a:off x="612471" y="3970512"/>
            <a:ext cx="11724710" cy="2502582"/>
          </a:xfrm>
          <a:prstGeom prst="rect">
            <a:avLst/>
          </a:prstGeom>
          <a:ln w="12700">
            <a:miter lim="400000"/>
          </a:ln>
        </p:spPr>
      </p:pic>
      <p:sp>
        <p:nvSpPr>
          <p:cNvPr id="201" name="Shape 201"/>
          <p:cNvSpPr/>
          <p:nvPr/>
        </p:nvSpPr>
        <p:spPr>
          <a:xfrm>
            <a:off x="1926392" y="1883286"/>
            <a:ext cx="9152016" cy="1620583"/>
          </a:xfrm>
          <a:prstGeom prst="roundRect">
            <a:avLst>
              <a:gd name="adj" fmla="val 1777"/>
            </a:avLst>
          </a:prstGeom>
          <a:ln w="88900">
            <a:solidFill>
              <a:srgbClr val="FF0000"/>
            </a:solidFill>
            <a:miter lim="400000"/>
          </a:ln>
          <a:extLst>
            <a:ext uri="{C572A759-6A51-4108-AA02-DFA0A04FC94B}">
              <ma14:wrappingTextBoxFlag xmlns:ma14="http://schemas.microsoft.com/office/mac/drawingml/2011/main" xmlns="" val="1"/>
            </a:ext>
          </a:extLst>
        </p:spPr>
        <p:txBody>
          <a:bodyPr lIns="152400" tIns="152400" rIns="152400" bIns="152400" anchor="ctr"/>
          <a:lstStyle/>
          <a:p>
            <a:pPr defTabSz="642915">
              <a:defRPr/>
            </a:pPr>
            <a:r>
              <a:rPr lang="en-US" sz="2400" dirty="0">
                <a:solidFill>
                  <a:srgbClr val="56486A"/>
                </a:solidFill>
                <a:latin typeface="Arial" charset="0"/>
                <a:ea typeface="Arial" charset="0"/>
                <a:cs typeface="Arial" charset="0"/>
                <a:sym typeface="Helvetica"/>
              </a:rPr>
              <a:t>Indicate here whether or not the child is competent </a:t>
            </a:r>
          </a:p>
          <a:p>
            <a:pPr defTabSz="642915">
              <a:defRPr/>
            </a:pPr>
            <a:r>
              <a:rPr lang="en-US" sz="2400" dirty="0">
                <a:solidFill>
                  <a:srgbClr val="56486A"/>
                </a:solidFill>
                <a:latin typeface="Arial" charset="0"/>
                <a:ea typeface="Arial" charset="0"/>
                <a:cs typeface="Arial" charset="0"/>
                <a:sym typeface="Helvetica"/>
              </a:rPr>
              <a:t>in respect of these decisions</a:t>
            </a:r>
          </a:p>
        </p:txBody>
      </p:sp>
      <p:sp>
        <p:nvSpPr>
          <p:cNvPr id="203" name="Shape 203"/>
          <p:cNvSpPr/>
          <p:nvPr/>
        </p:nvSpPr>
        <p:spPr>
          <a:xfrm>
            <a:off x="2948399" y="6975574"/>
            <a:ext cx="7040268" cy="1620583"/>
          </a:xfrm>
          <a:prstGeom prst="roundRect">
            <a:avLst>
              <a:gd name="adj" fmla="val 1777"/>
            </a:avLst>
          </a:prstGeom>
          <a:ln w="88900">
            <a:solidFill>
              <a:srgbClr val="00B0F0"/>
            </a:solidFill>
            <a:miter lim="400000"/>
          </a:ln>
          <a:extLst>
            <a:ext uri="{C572A759-6A51-4108-AA02-DFA0A04FC94B}">
              <ma14:wrappingTextBoxFlag xmlns:ma14="http://schemas.microsoft.com/office/mac/drawingml/2011/main" xmlns="" val="1"/>
            </a:ext>
          </a:extLst>
        </p:spPr>
        <p:txBody>
          <a:bodyPr lIns="152400" tIns="152400" rIns="152400" bIns="152400" anchor="ctr"/>
          <a:lstStyle/>
          <a:p>
            <a:pPr lvl="0" defTabSz="914400" hangingPunct="1">
              <a:defRPr/>
            </a:pPr>
            <a:r>
              <a:rPr lang="en-US" sz="2400" dirty="0">
                <a:solidFill>
                  <a:srgbClr val="56486A"/>
                </a:solidFill>
                <a:latin typeface="Arial" charset="0"/>
                <a:ea typeface="Arial" charset="0"/>
                <a:cs typeface="Arial" charset="0"/>
                <a:sym typeface="Helvetica"/>
              </a:rPr>
              <a:t>Indicate here whether or not there is a person with parental responsibility</a:t>
            </a:r>
          </a:p>
        </p:txBody>
      </p:sp>
      <p:sp>
        <p:nvSpPr>
          <p:cNvPr id="10" name="Down Arrow 9"/>
          <p:cNvSpPr/>
          <p:nvPr/>
        </p:nvSpPr>
        <p:spPr>
          <a:xfrm>
            <a:off x="10616829" y="3503868"/>
            <a:ext cx="427318" cy="1447149"/>
          </a:xfrm>
          <a:prstGeom prst="downArrow">
            <a:avLst/>
          </a:prstGeom>
          <a:solidFill>
            <a:srgbClr val="FF000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11" name="Up Arrow 10"/>
          <p:cNvSpPr/>
          <p:nvPr/>
        </p:nvSpPr>
        <p:spPr>
          <a:xfrm>
            <a:off x="9246622" y="6028267"/>
            <a:ext cx="337645" cy="911470"/>
          </a:xfrm>
          <a:prstGeom prst="upArrow">
            <a:avLst/>
          </a:prstGeom>
          <a:solidFill>
            <a:srgbClr val="00B0F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12" name="Shape 125"/>
          <p:cNvSpPr/>
          <p:nvPr/>
        </p:nvSpPr>
        <p:spPr>
          <a:xfrm>
            <a:off x="4172755" y="9066727"/>
            <a:ext cx="4599073" cy="605937"/>
          </a:xfrm>
          <a:prstGeom prst="roundRect">
            <a:avLst>
              <a:gd name="adj" fmla="val 15153"/>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rPr dirty="0"/>
              <a:t>ReSPECT </a:t>
            </a:r>
            <a:r>
              <a:rPr lang="en-US" dirty="0"/>
              <a:t>— child or baby</a:t>
            </a:r>
            <a:endParaRPr dirty="0"/>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206" name="Shape 206"/>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ma14="http://schemas.microsoft.com/office/mac/drawingml/2011/main" xmlns="" val="1"/>
            </a:ext>
          </a:extLst>
        </p:spPr>
        <p:txBody>
          <a:bodyPr lIns="0" tIns="0" rIns="0" bIns="0" anchor="ctr"/>
          <a:lstStyle/>
          <a:p>
            <a:pPr lvl="2">
              <a:defRPr sz="4800" b="1">
                <a:solidFill>
                  <a:srgbClr val="56486A"/>
                </a:solidFill>
                <a:latin typeface="Helvetica"/>
                <a:ea typeface="Helvetica"/>
                <a:cs typeface="Helvetica"/>
                <a:sym typeface="Helvetica"/>
              </a:defRPr>
            </a:pPr>
            <a:r>
              <a:rPr dirty="0"/>
              <a:t>Completing </a:t>
            </a:r>
            <a:r>
              <a:rPr lang="en-GB" dirty="0"/>
              <a:t>a </a:t>
            </a:r>
            <a:r>
              <a:rPr dirty="0"/>
              <a:t>ReSPECT form </a:t>
            </a:r>
            <a:r>
              <a:rPr lang="en-GB" dirty="0"/>
              <a:t>– </a:t>
            </a:r>
            <a:r>
              <a:rPr dirty="0"/>
              <a:t>6</a:t>
            </a:r>
          </a:p>
        </p:txBody>
      </p:sp>
      <p:sp>
        <p:nvSpPr>
          <p:cNvPr id="208" name="Shape 208"/>
          <p:cNvSpPr/>
          <p:nvPr/>
        </p:nvSpPr>
        <p:spPr>
          <a:xfrm>
            <a:off x="253677" y="1606348"/>
            <a:ext cx="12442299" cy="7401778"/>
          </a:xfrm>
          <a:prstGeom prst="roundRect">
            <a:avLst>
              <a:gd name="adj" fmla="val 1248"/>
            </a:avLst>
          </a:prstGeom>
          <a:solidFill>
            <a:srgbClr val="FFFFFF"/>
          </a:solidFill>
          <a:ln w="12700">
            <a:miter lim="400000"/>
          </a:ln>
        </p:spPr>
        <p:txBody>
          <a:bodyPr lIns="381000" tIns="381000" rIns="381000" bIns="381000"/>
          <a:lstStyle/>
          <a:p>
            <a:pPr algn="l" defTabSz="457200">
              <a:lnSpc>
                <a:spcPct val="110000"/>
              </a:lnSpc>
              <a:defRPr sz="3800">
                <a:solidFill>
                  <a:srgbClr val="56486A"/>
                </a:solidFill>
                <a:latin typeface="Helvetica"/>
                <a:ea typeface="Helvetica"/>
                <a:cs typeface="Helvetica"/>
                <a:sym typeface="Helvetica"/>
              </a:defRPr>
            </a:pPr>
            <a:endParaRPr/>
          </a:p>
        </p:txBody>
      </p:sp>
      <p:pic>
        <p:nvPicPr>
          <p:cNvPr id="209" name="ReSPECT Form.jpg"/>
          <p:cNvPicPr>
            <a:picLocks noChangeAspect="1"/>
          </p:cNvPicPr>
          <p:nvPr/>
        </p:nvPicPr>
        <p:blipFill>
          <a:blip r:embed="rId2">
            <a:extLst/>
          </a:blip>
          <a:srcRect t="14402" b="49361"/>
          <a:stretch>
            <a:fillRect/>
          </a:stretch>
        </p:blipFill>
        <p:spPr>
          <a:xfrm>
            <a:off x="612471" y="2596753"/>
            <a:ext cx="11724710" cy="6007847"/>
          </a:xfrm>
          <a:prstGeom prst="rect">
            <a:avLst/>
          </a:prstGeom>
          <a:ln w="12700">
            <a:miter lim="400000"/>
          </a:ln>
        </p:spPr>
      </p:pic>
      <p:sp>
        <p:nvSpPr>
          <p:cNvPr id="210" name="Shape 210"/>
          <p:cNvSpPr/>
          <p:nvPr/>
        </p:nvSpPr>
        <p:spPr>
          <a:xfrm>
            <a:off x="7066307" y="2888717"/>
            <a:ext cx="5547572" cy="2263690"/>
          </a:xfrm>
          <a:prstGeom prst="roundRect">
            <a:avLst>
              <a:gd name="adj" fmla="val 1272"/>
            </a:avLst>
          </a:prstGeom>
          <a:solidFill>
            <a:srgbClr val="FFFFFF"/>
          </a:solidFill>
          <a:ln w="88900">
            <a:solidFill>
              <a:srgbClr val="FF0000"/>
            </a:solidFill>
            <a:miter lim="400000"/>
          </a:ln>
          <a:extLst>
            <a:ext uri="{C572A759-6A51-4108-AA02-DFA0A04FC94B}">
              <ma14:wrappingTextBoxFlag xmlns:ma14="http://schemas.microsoft.com/office/mac/drawingml/2011/main" xmlns="" val="1"/>
            </a:ext>
          </a:extLst>
        </p:spPr>
        <p:txBody>
          <a:bodyPr lIns="152400" tIns="152400" rIns="152400" bIns="152400" anchor="ctr"/>
          <a:lstStyle/>
          <a:p>
            <a:pPr defTabSz="642915">
              <a:defRPr/>
            </a:pPr>
            <a:r>
              <a:rPr lang="en-US" sz="2400" dirty="0">
                <a:solidFill>
                  <a:schemeClr val="accent6">
                    <a:lumMod val="75000"/>
                  </a:schemeClr>
                </a:solidFill>
                <a:latin typeface="Arial" charset="0"/>
                <a:ea typeface="Arial" charset="0"/>
                <a:cs typeface="Arial" charset="0"/>
                <a:sym typeface="Helvetica"/>
              </a:rPr>
              <a:t>Circle A to confirm involvement of a competent child and/or B to indicate involvement of a parent </a:t>
            </a:r>
          </a:p>
          <a:p>
            <a:pPr defTabSz="642915">
              <a:defRPr/>
            </a:pPr>
            <a:r>
              <a:rPr lang="en-US" sz="2400" dirty="0">
                <a:solidFill>
                  <a:schemeClr val="accent6">
                    <a:lumMod val="75000"/>
                  </a:schemeClr>
                </a:solidFill>
                <a:latin typeface="Arial" charset="0"/>
                <a:ea typeface="Arial" charset="0"/>
                <a:cs typeface="Arial" charset="0"/>
                <a:sym typeface="Helvetica"/>
              </a:rPr>
              <a:t>Circle D if there has been no involvement of either</a:t>
            </a:r>
          </a:p>
        </p:txBody>
      </p:sp>
      <p:sp>
        <p:nvSpPr>
          <p:cNvPr id="211" name="Shape 211"/>
          <p:cNvSpPr/>
          <p:nvPr/>
        </p:nvSpPr>
        <p:spPr>
          <a:xfrm>
            <a:off x="7035306" y="5489326"/>
            <a:ext cx="5551625" cy="1428216"/>
          </a:xfrm>
          <a:prstGeom prst="roundRect">
            <a:avLst>
              <a:gd name="adj" fmla="val 1476"/>
            </a:avLst>
          </a:prstGeom>
          <a:solidFill>
            <a:srgbClr val="FFFFFF"/>
          </a:solidFill>
          <a:ln w="76200">
            <a:solidFill>
              <a:srgbClr val="00B0F0"/>
            </a:solidFill>
            <a:miter lim="400000"/>
          </a:ln>
          <a:extLst>
            <a:ext uri="{C572A759-6A51-4108-AA02-DFA0A04FC94B}">
              <ma14:wrappingTextBoxFlag xmlns:ma14="http://schemas.microsoft.com/office/mac/drawingml/2011/main" xmlns="" val="1"/>
            </a:ext>
          </a:extLst>
        </p:spPr>
        <p:txBody>
          <a:bodyPr lIns="152400" tIns="152400" rIns="152400" bIns="152400" anchor="ctr"/>
          <a:lstStyle>
            <a:lvl1pPr>
              <a:defRPr sz="2400" b="1">
                <a:solidFill>
                  <a:srgbClr val="56486A"/>
                </a:solidFill>
                <a:latin typeface="Helvetica"/>
                <a:ea typeface="Helvetica"/>
                <a:cs typeface="Helvetica"/>
                <a:sym typeface="Helvetica"/>
              </a:defRPr>
            </a:lvl1pPr>
          </a:lstStyle>
          <a:p>
            <a:r>
              <a:rPr lang="en-US" b="0" dirty="0"/>
              <a:t>If there has been no involvement of </a:t>
            </a:r>
            <a:r>
              <a:rPr lang="en-GB" b="0" dirty="0"/>
              <a:t>child </a:t>
            </a:r>
            <a:r>
              <a:rPr lang="en-US" b="0" dirty="0"/>
              <a:t>state valid reasons here</a:t>
            </a:r>
            <a:endParaRPr lang="en-GB" b="0" dirty="0"/>
          </a:p>
        </p:txBody>
      </p:sp>
      <p:sp>
        <p:nvSpPr>
          <p:cNvPr id="213" name="Shape 213"/>
          <p:cNvSpPr/>
          <p:nvPr/>
        </p:nvSpPr>
        <p:spPr>
          <a:xfrm>
            <a:off x="7013475" y="7258315"/>
            <a:ext cx="5551625" cy="1496241"/>
          </a:xfrm>
          <a:prstGeom prst="roundRect">
            <a:avLst>
              <a:gd name="adj" fmla="val 1925"/>
            </a:avLst>
          </a:prstGeom>
          <a:solidFill>
            <a:srgbClr val="FFFFFF"/>
          </a:solidFill>
          <a:ln w="76200">
            <a:solidFill>
              <a:srgbClr val="041F43"/>
            </a:solidFill>
            <a:miter lim="400000"/>
          </a:ln>
          <a:extLst>
            <a:ext uri="{C572A759-6A51-4108-AA02-DFA0A04FC94B}">
              <ma14:wrappingTextBoxFlag xmlns:ma14="http://schemas.microsoft.com/office/mac/drawingml/2011/main" xmlns="" val="1"/>
            </a:ext>
          </a:extLst>
        </p:spPr>
        <p:txBody>
          <a:bodyPr lIns="152400" tIns="152400" rIns="152400" bIns="152400" anchor="ctr"/>
          <a:lstStyle>
            <a:lvl1pPr>
              <a:defRPr sz="2400" b="1">
                <a:solidFill>
                  <a:srgbClr val="56486A"/>
                </a:solidFill>
                <a:latin typeface="Helvetica"/>
                <a:ea typeface="Helvetica"/>
                <a:cs typeface="Helvetica"/>
                <a:sym typeface="Helvetica"/>
              </a:defRPr>
            </a:lvl1pPr>
          </a:lstStyle>
          <a:p>
            <a:r>
              <a:rPr lang="en-GB" b="0" dirty="0">
                <a:latin typeface="Arial" charset="0"/>
                <a:ea typeface="Arial" charset="0"/>
                <a:cs typeface="Arial" charset="0"/>
              </a:rPr>
              <a:t>Record dates of discussions and names and roles of those involved, including any court ruling</a:t>
            </a:r>
          </a:p>
        </p:txBody>
      </p:sp>
      <p:sp>
        <p:nvSpPr>
          <p:cNvPr id="2" name="Left Arrow 1"/>
          <p:cNvSpPr/>
          <p:nvPr/>
        </p:nvSpPr>
        <p:spPr>
          <a:xfrm>
            <a:off x="6087899" y="3685974"/>
            <a:ext cx="978408" cy="484632"/>
          </a:xfrm>
          <a:prstGeom prst="leftArrow">
            <a:avLst/>
          </a:prstGeom>
          <a:solidFill>
            <a:srgbClr val="FF000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14" name="Left Arrow 13"/>
          <p:cNvSpPr/>
          <p:nvPr/>
        </p:nvSpPr>
        <p:spPr>
          <a:xfrm>
            <a:off x="6025239" y="6145287"/>
            <a:ext cx="978408" cy="484632"/>
          </a:xfrm>
          <a:prstGeom prst="leftArrow">
            <a:avLst/>
          </a:prstGeom>
          <a:solidFill>
            <a:srgbClr val="00B0F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15" name="Left Arrow 14"/>
          <p:cNvSpPr/>
          <p:nvPr/>
        </p:nvSpPr>
        <p:spPr>
          <a:xfrm>
            <a:off x="6013195" y="7665662"/>
            <a:ext cx="978408" cy="484632"/>
          </a:xfrm>
          <a:prstGeom prst="leftArrow">
            <a:avLst/>
          </a:prstGeom>
          <a:solidFill>
            <a:schemeClr val="tx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12" name="Shape 125"/>
          <p:cNvSpPr/>
          <p:nvPr/>
        </p:nvSpPr>
        <p:spPr>
          <a:xfrm>
            <a:off x="4172755" y="9066727"/>
            <a:ext cx="4599073" cy="605937"/>
          </a:xfrm>
          <a:prstGeom prst="roundRect">
            <a:avLst>
              <a:gd name="adj" fmla="val 15153"/>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rPr dirty="0"/>
              <a:t>ReSPECT </a:t>
            </a:r>
            <a:r>
              <a:rPr lang="en-US" dirty="0"/>
              <a:t>— child or baby</a:t>
            </a:r>
            <a:endParaRPr dirty="0"/>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217" name="Shape 217"/>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ma14="http://schemas.microsoft.com/office/mac/drawingml/2011/main" xmlns="" val="1"/>
            </a:ext>
          </a:extLst>
        </p:spPr>
        <p:txBody>
          <a:bodyPr lIns="0" tIns="0" rIns="0" bIns="0" anchor="ctr"/>
          <a:lstStyle/>
          <a:p>
            <a:pPr lvl="2">
              <a:defRPr sz="4800" b="1">
                <a:solidFill>
                  <a:srgbClr val="56486A"/>
                </a:solidFill>
                <a:latin typeface="Helvetica"/>
                <a:ea typeface="Helvetica"/>
                <a:cs typeface="Helvetica"/>
                <a:sym typeface="Helvetica"/>
              </a:defRPr>
            </a:pPr>
            <a:r>
              <a:rPr dirty="0"/>
              <a:t>Completing </a:t>
            </a:r>
            <a:r>
              <a:rPr lang="en-GB" dirty="0"/>
              <a:t>a </a:t>
            </a:r>
            <a:r>
              <a:rPr dirty="0"/>
              <a:t>ReSPECT form </a:t>
            </a:r>
            <a:r>
              <a:rPr lang="en-GB" dirty="0"/>
              <a:t>– </a:t>
            </a:r>
            <a:r>
              <a:rPr dirty="0"/>
              <a:t>7</a:t>
            </a:r>
          </a:p>
        </p:txBody>
      </p:sp>
      <p:sp>
        <p:nvSpPr>
          <p:cNvPr id="219" name="Shape 219"/>
          <p:cNvSpPr/>
          <p:nvPr/>
        </p:nvSpPr>
        <p:spPr>
          <a:xfrm>
            <a:off x="253677" y="1606348"/>
            <a:ext cx="12442299" cy="7401778"/>
          </a:xfrm>
          <a:prstGeom prst="roundRect">
            <a:avLst>
              <a:gd name="adj" fmla="val 1248"/>
            </a:avLst>
          </a:prstGeom>
          <a:solidFill>
            <a:srgbClr val="FFFFFF"/>
          </a:solidFill>
          <a:ln w="12700">
            <a:miter lim="400000"/>
          </a:ln>
        </p:spPr>
        <p:txBody>
          <a:bodyPr lIns="381000" tIns="381000" rIns="381000" bIns="381000"/>
          <a:lstStyle/>
          <a:p>
            <a:pPr algn="l" defTabSz="457200">
              <a:lnSpc>
                <a:spcPct val="110000"/>
              </a:lnSpc>
              <a:defRPr sz="3800">
                <a:solidFill>
                  <a:srgbClr val="56486A"/>
                </a:solidFill>
                <a:latin typeface="Helvetica"/>
                <a:ea typeface="Helvetica"/>
                <a:cs typeface="Helvetica"/>
                <a:sym typeface="Helvetica"/>
              </a:defRPr>
            </a:pPr>
            <a:endParaRPr/>
          </a:p>
        </p:txBody>
      </p:sp>
      <p:pic>
        <p:nvPicPr>
          <p:cNvPr id="220" name="ReSPECT Form.jpg"/>
          <p:cNvPicPr>
            <a:picLocks noChangeAspect="1"/>
          </p:cNvPicPr>
          <p:nvPr/>
        </p:nvPicPr>
        <p:blipFill>
          <a:blip r:embed="rId2">
            <a:extLst/>
          </a:blip>
          <a:srcRect t="50302" b="31386"/>
          <a:stretch>
            <a:fillRect/>
          </a:stretch>
        </p:blipFill>
        <p:spPr>
          <a:xfrm>
            <a:off x="612471" y="3358753"/>
            <a:ext cx="11724710" cy="3036094"/>
          </a:xfrm>
          <a:prstGeom prst="rect">
            <a:avLst/>
          </a:prstGeom>
          <a:ln w="12700">
            <a:miter lim="400000"/>
          </a:ln>
        </p:spPr>
      </p:pic>
      <p:sp>
        <p:nvSpPr>
          <p:cNvPr id="221" name="Shape 221"/>
          <p:cNvSpPr/>
          <p:nvPr/>
        </p:nvSpPr>
        <p:spPr>
          <a:xfrm>
            <a:off x="2542832" y="1883286"/>
            <a:ext cx="7101989" cy="1251820"/>
          </a:xfrm>
          <a:prstGeom prst="roundRect">
            <a:avLst>
              <a:gd name="adj" fmla="val 2300"/>
            </a:avLst>
          </a:prstGeom>
          <a:ln w="76200">
            <a:solidFill>
              <a:srgbClr val="FF0000"/>
            </a:solidFill>
            <a:miter lim="400000"/>
          </a:ln>
          <a:extLst>
            <a:ext uri="{C572A759-6A51-4108-AA02-DFA0A04FC94B}">
              <ma14:wrappingTextBoxFlag xmlns:ma14="http://schemas.microsoft.com/office/mac/drawingml/2011/main" xmlns="" val="1"/>
            </a:ext>
          </a:extLst>
        </p:spPr>
        <p:txBody>
          <a:bodyPr lIns="152400" tIns="152400" rIns="152400" bIns="152400" anchor="ctr"/>
          <a:lstStyle/>
          <a:p>
            <a:r>
              <a:rPr lang="en-GB" sz="2400" dirty="0">
                <a:latin typeface="Arial" charset="0"/>
                <a:ea typeface="Arial" charset="0"/>
                <a:cs typeface="Arial" charset="0"/>
              </a:rPr>
              <a:t>Complete this line in full to confirm that you have completed the form accurately</a:t>
            </a:r>
          </a:p>
        </p:txBody>
      </p:sp>
      <p:sp>
        <p:nvSpPr>
          <p:cNvPr id="223" name="Shape 223"/>
          <p:cNvSpPr/>
          <p:nvPr/>
        </p:nvSpPr>
        <p:spPr>
          <a:xfrm>
            <a:off x="1008153" y="6819779"/>
            <a:ext cx="10933347" cy="1620582"/>
          </a:xfrm>
          <a:prstGeom prst="roundRect">
            <a:avLst>
              <a:gd name="adj" fmla="val 1777"/>
            </a:avLst>
          </a:prstGeom>
          <a:ln w="76200">
            <a:solidFill>
              <a:srgbClr val="00B0F0"/>
            </a:solidFill>
            <a:miter lim="400000"/>
          </a:ln>
          <a:extLst>
            <a:ext uri="{C572A759-6A51-4108-AA02-DFA0A04FC94B}">
              <ma14:wrappingTextBoxFlag xmlns:ma14="http://schemas.microsoft.com/office/mac/drawingml/2011/main" xmlns="" val="1"/>
            </a:ext>
          </a:extLst>
        </p:spPr>
        <p:txBody>
          <a:bodyPr lIns="152400" tIns="152400" rIns="152400" bIns="152400" anchor="ctr"/>
          <a:lstStyle>
            <a:lvl1pPr>
              <a:defRPr sz="2400" b="1">
                <a:solidFill>
                  <a:srgbClr val="56486A"/>
                </a:solidFill>
                <a:latin typeface="Helvetica"/>
                <a:ea typeface="Helvetica"/>
                <a:cs typeface="Helvetica"/>
                <a:sym typeface="Helvetica"/>
              </a:defRPr>
            </a:lvl1pPr>
          </a:lstStyle>
          <a:p>
            <a:r>
              <a:rPr lang="en-GB" b="0" dirty="0">
                <a:latin typeface="Arial" charset="0"/>
                <a:ea typeface="Arial" charset="0"/>
                <a:cs typeface="Arial" charset="0"/>
              </a:rPr>
              <a:t>The senior responsible clinician should be aware of and agree to this plan. If you are not that clinician they should be asked to endorse it by completing this line at the earliest practicable opportunity</a:t>
            </a:r>
          </a:p>
        </p:txBody>
      </p:sp>
      <p:sp>
        <p:nvSpPr>
          <p:cNvPr id="10" name="Down Arrow 9"/>
          <p:cNvSpPr/>
          <p:nvPr/>
        </p:nvSpPr>
        <p:spPr>
          <a:xfrm>
            <a:off x="5666508" y="3145345"/>
            <a:ext cx="427318" cy="1447149"/>
          </a:xfrm>
          <a:prstGeom prst="downArrow">
            <a:avLst/>
          </a:prstGeom>
          <a:solidFill>
            <a:srgbClr val="FF000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1" name="Up Arrow 10"/>
          <p:cNvSpPr/>
          <p:nvPr/>
        </p:nvSpPr>
        <p:spPr>
          <a:xfrm>
            <a:off x="3115834" y="6033065"/>
            <a:ext cx="440165" cy="786714"/>
          </a:xfrm>
          <a:prstGeom prst="upArrow">
            <a:avLst/>
          </a:prstGeom>
          <a:solidFill>
            <a:srgbClr val="00B0F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Shape 125"/>
          <p:cNvSpPr/>
          <p:nvPr/>
        </p:nvSpPr>
        <p:spPr>
          <a:xfrm>
            <a:off x="4172755" y="9066727"/>
            <a:ext cx="4599073" cy="605937"/>
          </a:xfrm>
          <a:prstGeom prst="roundRect">
            <a:avLst>
              <a:gd name="adj" fmla="val 15153"/>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rPr dirty="0"/>
              <a:t>ReSPECT </a:t>
            </a:r>
            <a:r>
              <a:rPr lang="en-US" dirty="0"/>
              <a:t>— child or baby</a:t>
            </a:r>
            <a:endParaRPr dirty="0"/>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226" name="Shape 226"/>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ma14="http://schemas.microsoft.com/office/mac/drawingml/2011/main" xmlns="" val="1"/>
            </a:ext>
          </a:extLst>
        </p:spPr>
        <p:txBody>
          <a:bodyPr lIns="0" tIns="0" rIns="0" bIns="0" anchor="ctr"/>
          <a:lstStyle/>
          <a:p>
            <a:pPr lvl="2">
              <a:defRPr sz="4800" b="1">
                <a:solidFill>
                  <a:srgbClr val="56486A"/>
                </a:solidFill>
                <a:latin typeface="Helvetica"/>
                <a:ea typeface="Helvetica"/>
                <a:cs typeface="Helvetica"/>
                <a:sym typeface="Helvetica"/>
              </a:defRPr>
            </a:pPr>
            <a:r>
              <a:rPr dirty="0"/>
              <a:t>Completing </a:t>
            </a:r>
            <a:r>
              <a:rPr lang="en-GB" dirty="0"/>
              <a:t>a </a:t>
            </a:r>
            <a:r>
              <a:rPr dirty="0"/>
              <a:t>ReSPECT form </a:t>
            </a:r>
            <a:r>
              <a:rPr lang="en-GB" dirty="0"/>
              <a:t>– </a:t>
            </a:r>
            <a:r>
              <a:rPr dirty="0"/>
              <a:t>8</a:t>
            </a:r>
          </a:p>
        </p:txBody>
      </p:sp>
      <p:sp>
        <p:nvSpPr>
          <p:cNvPr id="228" name="Shape 228"/>
          <p:cNvSpPr/>
          <p:nvPr/>
        </p:nvSpPr>
        <p:spPr>
          <a:xfrm>
            <a:off x="253677" y="1606348"/>
            <a:ext cx="12442299" cy="7401778"/>
          </a:xfrm>
          <a:prstGeom prst="roundRect">
            <a:avLst>
              <a:gd name="adj" fmla="val 1248"/>
            </a:avLst>
          </a:prstGeom>
          <a:solidFill>
            <a:srgbClr val="FFFFFF"/>
          </a:solidFill>
          <a:ln w="12700">
            <a:miter lim="400000"/>
          </a:ln>
        </p:spPr>
        <p:txBody>
          <a:bodyPr lIns="381000" tIns="381000" rIns="381000" bIns="381000"/>
          <a:lstStyle/>
          <a:p>
            <a:pPr algn="l" defTabSz="457200">
              <a:lnSpc>
                <a:spcPct val="110000"/>
              </a:lnSpc>
              <a:defRPr sz="3800">
                <a:solidFill>
                  <a:srgbClr val="56486A"/>
                </a:solidFill>
                <a:latin typeface="Helvetica"/>
                <a:ea typeface="Helvetica"/>
                <a:cs typeface="Helvetica"/>
                <a:sym typeface="Helvetica"/>
              </a:defRPr>
            </a:pPr>
            <a:endParaRPr/>
          </a:p>
        </p:txBody>
      </p:sp>
      <p:pic>
        <p:nvPicPr>
          <p:cNvPr id="229" name="ReSPECT Form.jpg"/>
          <p:cNvPicPr>
            <a:picLocks noChangeAspect="1"/>
          </p:cNvPicPr>
          <p:nvPr/>
        </p:nvPicPr>
        <p:blipFill>
          <a:blip r:embed="rId2">
            <a:extLst/>
          </a:blip>
          <a:srcRect t="67658" b="14029"/>
          <a:stretch>
            <a:fillRect/>
          </a:stretch>
        </p:blipFill>
        <p:spPr>
          <a:xfrm>
            <a:off x="612471" y="3358753"/>
            <a:ext cx="11724710" cy="3036094"/>
          </a:xfrm>
          <a:prstGeom prst="rect">
            <a:avLst/>
          </a:prstGeom>
          <a:ln w="12700">
            <a:miter lim="400000"/>
          </a:ln>
        </p:spPr>
      </p:pic>
      <p:sp>
        <p:nvSpPr>
          <p:cNvPr id="230" name="Shape 230"/>
          <p:cNvSpPr/>
          <p:nvPr/>
        </p:nvSpPr>
        <p:spPr>
          <a:xfrm>
            <a:off x="1008153" y="6819779"/>
            <a:ext cx="10933347" cy="1620582"/>
          </a:xfrm>
          <a:prstGeom prst="roundRect">
            <a:avLst>
              <a:gd name="adj" fmla="val 1777"/>
            </a:avLst>
          </a:prstGeom>
          <a:ln w="76200">
            <a:solidFill>
              <a:srgbClr val="00B0F0"/>
            </a:solidFill>
            <a:miter lim="400000"/>
          </a:ln>
          <a:extLst>
            <a:ext uri="{C572A759-6A51-4108-AA02-DFA0A04FC94B}">
              <ma14:wrappingTextBoxFlag xmlns:ma14="http://schemas.microsoft.com/office/mac/drawingml/2011/main" xmlns="" val="1"/>
            </a:ext>
          </a:extLst>
        </p:spPr>
        <p:txBody>
          <a:bodyPr lIns="152400" tIns="152400" rIns="152400" bIns="152400" anchor="ctr"/>
          <a:lstStyle>
            <a:lvl1pPr>
              <a:defRPr sz="2400" b="1">
                <a:solidFill>
                  <a:srgbClr val="56486A"/>
                </a:solidFill>
                <a:latin typeface="Helvetica"/>
                <a:ea typeface="Helvetica"/>
                <a:cs typeface="Helvetica"/>
                <a:sym typeface="Helvetica"/>
              </a:defRPr>
            </a:lvl1pPr>
          </a:lstStyle>
          <a:p>
            <a:r>
              <a:rPr b="0" dirty="0">
                <a:latin typeface="Arial" charset="0"/>
                <a:ea typeface="Arial" charset="0"/>
                <a:cs typeface="Arial" charset="0"/>
              </a:rPr>
              <a:t>List name and contact details of all those who must be contacted  </a:t>
            </a:r>
            <a:endParaRPr lang="en-GB" b="0" dirty="0">
              <a:latin typeface="Arial" charset="0"/>
              <a:ea typeface="Arial" charset="0"/>
              <a:cs typeface="Arial" charset="0"/>
            </a:endParaRPr>
          </a:p>
          <a:p>
            <a:r>
              <a:rPr b="0" dirty="0">
                <a:latin typeface="Arial" charset="0"/>
                <a:ea typeface="Arial" charset="0"/>
                <a:cs typeface="Arial" charset="0"/>
              </a:rPr>
              <a:t>and those that the child and parents would want contacted in an emergency (and are willing to be contacted)</a:t>
            </a:r>
          </a:p>
        </p:txBody>
      </p:sp>
      <p:sp>
        <p:nvSpPr>
          <p:cNvPr id="8" name="Up Arrow 7"/>
          <p:cNvSpPr/>
          <p:nvPr/>
        </p:nvSpPr>
        <p:spPr>
          <a:xfrm>
            <a:off x="5274489" y="5317067"/>
            <a:ext cx="482844" cy="1470337"/>
          </a:xfrm>
          <a:prstGeom prst="upArrow">
            <a:avLst/>
          </a:prstGeom>
          <a:solidFill>
            <a:srgbClr val="00B0F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9" name="Shape 125"/>
          <p:cNvSpPr/>
          <p:nvPr/>
        </p:nvSpPr>
        <p:spPr>
          <a:xfrm>
            <a:off x="4172755" y="9066727"/>
            <a:ext cx="4599073" cy="605937"/>
          </a:xfrm>
          <a:prstGeom prst="roundRect">
            <a:avLst>
              <a:gd name="adj" fmla="val 15153"/>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rPr dirty="0"/>
              <a:t>ReSPECT </a:t>
            </a:r>
            <a:r>
              <a:rPr lang="en-US" dirty="0"/>
              <a:t>— child or baby</a:t>
            </a:r>
            <a:endParaRPr dirty="0"/>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233" name="Shape 233"/>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ma14="http://schemas.microsoft.com/office/mac/drawingml/2011/main" xmlns="" val="1"/>
            </a:ext>
          </a:extLst>
        </p:spPr>
        <p:txBody>
          <a:bodyPr lIns="0" tIns="0" rIns="0" bIns="0" anchor="ctr"/>
          <a:lstStyle/>
          <a:p>
            <a:pPr lvl="2">
              <a:defRPr sz="4800" b="1">
                <a:solidFill>
                  <a:srgbClr val="56486A"/>
                </a:solidFill>
                <a:latin typeface="Helvetica"/>
                <a:ea typeface="Helvetica"/>
                <a:cs typeface="Helvetica"/>
                <a:sym typeface="Helvetica"/>
              </a:defRPr>
            </a:pPr>
            <a:r>
              <a:rPr dirty="0"/>
              <a:t>Completing </a:t>
            </a:r>
            <a:r>
              <a:rPr lang="en-GB" dirty="0"/>
              <a:t>a </a:t>
            </a:r>
            <a:r>
              <a:rPr dirty="0"/>
              <a:t>ReSPECT form </a:t>
            </a:r>
            <a:r>
              <a:rPr lang="en-GB" dirty="0"/>
              <a:t>– </a:t>
            </a:r>
            <a:r>
              <a:rPr dirty="0"/>
              <a:t>9</a:t>
            </a:r>
          </a:p>
        </p:txBody>
      </p:sp>
      <p:sp>
        <p:nvSpPr>
          <p:cNvPr id="235" name="Shape 235"/>
          <p:cNvSpPr/>
          <p:nvPr/>
        </p:nvSpPr>
        <p:spPr>
          <a:xfrm>
            <a:off x="281251" y="1667898"/>
            <a:ext cx="12442299" cy="7401778"/>
          </a:xfrm>
          <a:prstGeom prst="roundRect">
            <a:avLst>
              <a:gd name="adj" fmla="val 1248"/>
            </a:avLst>
          </a:prstGeom>
          <a:solidFill>
            <a:srgbClr val="FFFFFF"/>
          </a:solidFill>
          <a:ln w="12700">
            <a:miter lim="400000"/>
          </a:ln>
        </p:spPr>
        <p:txBody>
          <a:bodyPr lIns="381000" tIns="381000" rIns="381000" bIns="381000"/>
          <a:lstStyle/>
          <a:p>
            <a:pPr algn="l" defTabSz="457200">
              <a:lnSpc>
                <a:spcPct val="110000"/>
              </a:lnSpc>
              <a:defRPr sz="3800">
                <a:solidFill>
                  <a:srgbClr val="56486A"/>
                </a:solidFill>
                <a:latin typeface="Helvetica"/>
                <a:ea typeface="Helvetica"/>
                <a:cs typeface="Helvetica"/>
                <a:sym typeface="Helvetica"/>
              </a:defRPr>
            </a:pPr>
            <a:endParaRPr/>
          </a:p>
        </p:txBody>
      </p:sp>
      <p:pic>
        <p:nvPicPr>
          <p:cNvPr id="236" name="ReSPECT Form.jpg"/>
          <p:cNvPicPr>
            <a:picLocks noChangeAspect="1"/>
          </p:cNvPicPr>
          <p:nvPr/>
        </p:nvPicPr>
        <p:blipFill>
          <a:blip r:embed="rId2">
            <a:extLst/>
          </a:blip>
          <a:srcRect t="85846"/>
          <a:stretch>
            <a:fillRect/>
          </a:stretch>
        </p:blipFill>
        <p:spPr>
          <a:xfrm>
            <a:off x="612471" y="1922041"/>
            <a:ext cx="11724710" cy="2346737"/>
          </a:xfrm>
          <a:prstGeom prst="rect">
            <a:avLst/>
          </a:prstGeom>
          <a:ln w="12700">
            <a:miter lim="400000"/>
          </a:ln>
        </p:spPr>
      </p:pic>
      <p:sp>
        <p:nvSpPr>
          <p:cNvPr id="237" name="Shape 237"/>
          <p:cNvSpPr/>
          <p:nvPr/>
        </p:nvSpPr>
        <p:spPr>
          <a:xfrm>
            <a:off x="1008153" y="4495484"/>
            <a:ext cx="10933347" cy="4182330"/>
          </a:xfrm>
          <a:prstGeom prst="roundRect">
            <a:avLst>
              <a:gd name="adj" fmla="val 846"/>
            </a:avLst>
          </a:prstGeom>
          <a:ln w="76200">
            <a:solidFill>
              <a:srgbClr val="00B0F0"/>
            </a:solidFill>
            <a:miter lim="400000"/>
          </a:ln>
          <a:extLst>
            <a:ext uri="{C572A759-6A51-4108-AA02-DFA0A04FC94B}">
              <ma14:wrappingTextBoxFlag xmlns:ma14="http://schemas.microsoft.com/office/mac/drawingml/2011/main" xmlns="" val="1"/>
            </a:ext>
          </a:extLst>
        </p:spPr>
        <p:txBody>
          <a:bodyPr lIns="152400" tIns="152400" rIns="152400" bIns="152400" anchor="ctr"/>
          <a:lstStyle/>
          <a:p>
            <a:r>
              <a:rPr lang="en-US" sz="2400" dirty="0">
                <a:solidFill>
                  <a:schemeClr val="accent6">
                    <a:lumMod val="75000"/>
                  </a:schemeClr>
                </a:solidFill>
                <a:latin typeface="Arial" charset="0"/>
                <a:ea typeface="Arial" charset="0"/>
                <a:cs typeface="Arial" charset="0"/>
              </a:rPr>
              <a:t>Leave this box blank at initiation</a:t>
            </a:r>
          </a:p>
          <a:p>
            <a:endParaRPr lang="en-US" sz="2400" dirty="0">
              <a:solidFill>
                <a:schemeClr val="accent6">
                  <a:lumMod val="75000"/>
                </a:schemeClr>
              </a:solidFill>
              <a:latin typeface="Arial" charset="0"/>
              <a:ea typeface="Arial" charset="0"/>
              <a:cs typeface="Arial" charset="0"/>
            </a:endParaRPr>
          </a:p>
          <a:p>
            <a:pPr algn="l"/>
            <a:r>
              <a:rPr lang="en-US" sz="2400" dirty="0">
                <a:solidFill>
                  <a:schemeClr val="accent6">
                    <a:lumMod val="75000"/>
                  </a:schemeClr>
                </a:solidFill>
                <a:latin typeface="Arial" charset="0"/>
                <a:ea typeface="Arial" charset="0"/>
                <a:cs typeface="Arial" charset="0"/>
              </a:rPr>
              <a:t>When a child’s condition changes or they move from one care setting to another (including a change of hospital ward) a senior clinician should review the </a:t>
            </a:r>
            <a:r>
              <a:rPr lang="en-US" sz="2400" b="1" dirty="0" err="1">
                <a:solidFill>
                  <a:schemeClr val="accent6">
                    <a:lumMod val="75000"/>
                  </a:schemeClr>
                </a:solidFill>
                <a:latin typeface="Arial" charset="0"/>
                <a:ea typeface="Arial" charset="0"/>
                <a:cs typeface="Arial" charset="0"/>
              </a:rPr>
              <a:t>ReSPECT</a:t>
            </a:r>
            <a:r>
              <a:rPr lang="en-US" sz="2400" dirty="0">
                <a:solidFill>
                  <a:schemeClr val="accent6">
                    <a:lumMod val="75000"/>
                  </a:schemeClr>
                </a:solidFill>
                <a:latin typeface="Arial" charset="0"/>
                <a:ea typeface="Arial" charset="0"/>
                <a:cs typeface="Arial" charset="0"/>
              </a:rPr>
              <a:t> recommendations, in discussion with the parent(s), and</a:t>
            </a:r>
          </a:p>
          <a:p>
            <a:pPr algn="l"/>
            <a:endParaRPr lang="en-US" sz="2400" dirty="0">
              <a:solidFill>
                <a:schemeClr val="accent6">
                  <a:lumMod val="75000"/>
                </a:schemeClr>
              </a:solidFill>
              <a:latin typeface="Arial" charset="0"/>
              <a:ea typeface="Arial" charset="0"/>
              <a:cs typeface="Arial" charset="0"/>
            </a:endParaRPr>
          </a:p>
          <a:p>
            <a:pPr marL="342900" indent="-342900" algn="l">
              <a:buFont typeface="Arial" charset="0"/>
              <a:buChar char="•"/>
            </a:pPr>
            <a:r>
              <a:rPr lang="en-US" sz="2400" dirty="0">
                <a:solidFill>
                  <a:schemeClr val="accent6">
                    <a:lumMod val="75000"/>
                  </a:schemeClr>
                </a:solidFill>
                <a:latin typeface="Arial" charset="0"/>
                <a:ea typeface="Arial" charset="0"/>
                <a:cs typeface="Arial" charset="0"/>
              </a:rPr>
              <a:t>sign and date here to confirm that they are still valid OR</a:t>
            </a:r>
          </a:p>
          <a:p>
            <a:pPr marL="342900" indent="-342900" algn="l">
              <a:buFont typeface="Arial" charset="0"/>
              <a:buChar char="•"/>
            </a:pPr>
            <a:r>
              <a:rPr lang="en-US" sz="2400" dirty="0">
                <a:solidFill>
                  <a:schemeClr val="accent6">
                    <a:lumMod val="75000"/>
                  </a:schemeClr>
                </a:solidFill>
                <a:latin typeface="Arial" charset="0"/>
                <a:ea typeface="Arial" charset="0"/>
                <a:cs typeface="Arial" charset="0"/>
              </a:rPr>
              <a:t>cancel this form and create a new revised one</a:t>
            </a:r>
          </a:p>
        </p:txBody>
      </p:sp>
      <p:sp>
        <p:nvSpPr>
          <p:cNvPr id="8" name="Up Arrow 7"/>
          <p:cNvSpPr/>
          <p:nvPr/>
        </p:nvSpPr>
        <p:spPr>
          <a:xfrm>
            <a:off x="6276971" y="3394393"/>
            <a:ext cx="450857" cy="1039541"/>
          </a:xfrm>
          <a:prstGeom prst="upArrow">
            <a:avLst/>
          </a:prstGeom>
          <a:solidFill>
            <a:srgbClr val="00B0F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9" name="Shape 125"/>
          <p:cNvSpPr/>
          <p:nvPr/>
        </p:nvSpPr>
        <p:spPr>
          <a:xfrm>
            <a:off x="4172755" y="9066727"/>
            <a:ext cx="4599073" cy="605937"/>
          </a:xfrm>
          <a:prstGeom prst="roundRect">
            <a:avLst>
              <a:gd name="adj" fmla="val 15153"/>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rPr dirty="0"/>
              <a:t>ReSPECT </a:t>
            </a:r>
            <a:r>
              <a:rPr lang="en-US" dirty="0"/>
              <a:t>— child or baby</a:t>
            </a:r>
            <a:endParaRPr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123" name="Shape 123"/>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ma14="http://schemas.microsoft.com/office/mac/drawingml/2011/main" xmlns="" val="1"/>
            </a:ext>
          </a:extLst>
        </p:spPr>
        <p:txBody>
          <a:bodyPr lIns="0" tIns="0" rIns="0" bIns="0" anchor="ctr"/>
          <a:lstStyle/>
          <a:p>
            <a:pPr lvl="2" algn="l">
              <a:defRPr sz="4700" b="1">
                <a:solidFill>
                  <a:srgbClr val="56486A"/>
                </a:solidFill>
                <a:latin typeface="Helvetica"/>
                <a:ea typeface="Helvetica"/>
                <a:cs typeface="Helvetica"/>
                <a:sym typeface="Helvetica"/>
              </a:defRPr>
            </a:pPr>
            <a:r>
              <a:rPr sz="4000" dirty="0"/>
              <a:t>The role of </a:t>
            </a:r>
            <a:r>
              <a:rPr lang="en-GB" sz="4000" dirty="0"/>
              <a:t>a </a:t>
            </a:r>
            <a:r>
              <a:rPr sz="4000" dirty="0"/>
              <a:t>ReSPECT form for</a:t>
            </a:r>
            <a:r>
              <a:rPr lang="en-GB" sz="4000" dirty="0"/>
              <a:t> a</a:t>
            </a:r>
            <a:r>
              <a:rPr sz="4000" dirty="0"/>
              <a:t> child</a:t>
            </a:r>
            <a:r>
              <a:rPr lang="en-GB" sz="4000" dirty="0"/>
              <a:t> or </a:t>
            </a:r>
            <a:r>
              <a:rPr sz="4000" dirty="0"/>
              <a:t>baby</a:t>
            </a:r>
          </a:p>
        </p:txBody>
      </p:sp>
      <p:sp>
        <p:nvSpPr>
          <p:cNvPr id="124" name="Shape 124"/>
          <p:cNvSpPr/>
          <p:nvPr/>
        </p:nvSpPr>
        <p:spPr>
          <a:xfrm>
            <a:off x="253677" y="1606348"/>
            <a:ext cx="12442299" cy="7249919"/>
          </a:xfrm>
          <a:prstGeom prst="roundRect">
            <a:avLst>
              <a:gd name="adj" fmla="val 1275"/>
            </a:avLst>
          </a:prstGeom>
          <a:solidFill>
            <a:srgbClr val="FFFFFF"/>
          </a:solidFill>
          <a:ln w="12700">
            <a:miter lim="400000"/>
          </a:ln>
          <a:extLst>
            <a:ext uri="{C572A759-6A51-4108-AA02-DFA0A04FC94B}">
              <ma14:wrappingTextBoxFlag xmlns:ma14="http://schemas.microsoft.com/office/mac/drawingml/2011/main" xmlns="" val="1"/>
            </a:ext>
          </a:extLst>
        </p:spPr>
        <p:txBody>
          <a:bodyPr lIns="381000" tIns="381000" rIns="381000" bIns="381000"/>
          <a:lstStyle/>
          <a:p>
            <a:pPr algn="l" defTabSz="457200">
              <a:lnSpc>
                <a:spcPct val="130000"/>
              </a:lnSpc>
              <a:spcBef>
                <a:spcPts val="100"/>
              </a:spcBef>
              <a:defRPr sz="3000" b="1">
                <a:solidFill>
                  <a:srgbClr val="56486A"/>
                </a:solidFill>
                <a:latin typeface="Helvetica"/>
                <a:ea typeface="Helvetica"/>
                <a:cs typeface="Helvetica"/>
                <a:sym typeface="Helvetica"/>
              </a:defRPr>
            </a:pPr>
            <a:r>
              <a:rPr dirty="0"/>
              <a:t>There are several possible scenarios:</a:t>
            </a:r>
            <a:endParaRPr lang="en-GB" dirty="0"/>
          </a:p>
          <a:p>
            <a:pPr algn="l" defTabSz="457200">
              <a:lnSpc>
                <a:spcPct val="130000"/>
              </a:lnSpc>
              <a:spcBef>
                <a:spcPts val="100"/>
              </a:spcBef>
              <a:defRPr sz="3000" b="1">
                <a:solidFill>
                  <a:srgbClr val="56486A"/>
                </a:solidFill>
                <a:latin typeface="Helvetica"/>
                <a:ea typeface="Helvetica"/>
                <a:cs typeface="Helvetica"/>
                <a:sym typeface="Helvetica"/>
              </a:defRPr>
            </a:pPr>
            <a:endParaRPr sz="1200" dirty="0"/>
          </a:p>
          <a:p>
            <a:pPr marL="370416" indent="-370416" algn="l" defTabSz="457200">
              <a:lnSpc>
                <a:spcPct val="130000"/>
              </a:lnSpc>
              <a:spcBef>
                <a:spcPts val="100"/>
              </a:spcBef>
              <a:buSzPct val="150000"/>
              <a:buChar char="•"/>
              <a:defRPr sz="3000">
                <a:solidFill>
                  <a:srgbClr val="56486A"/>
                </a:solidFill>
                <a:latin typeface="Helvetica"/>
                <a:ea typeface="Helvetica"/>
                <a:cs typeface="Helvetica"/>
                <a:sym typeface="Helvetica"/>
              </a:defRPr>
            </a:pPr>
            <a:r>
              <a:rPr dirty="0"/>
              <a:t>As a universally recognised document completed as an adjunct to an advance care plan to</a:t>
            </a:r>
            <a:br>
              <a:rPr dirty="0"/>
            </a:br>
            <a:r>
              <a:rPr dirty="0"/>
              <a:t>▫  flag the presence of a more detailed advance care plan</a:t>
            </a:r>
            <a:br>
              <a:rPr dirty="0"/>
            </a:br>
            <a:r>
              <a:rPr dirty="0"/>
              <a:t>▫  provide a summary of the elements of the detailed plan, </a:t>
            </a:r>
            <a:endParaRPr lang="en-GB" dirty="0"/>
          </a:p>
          <a:p>
            <a:pPr algn="l" defTabSz="457200">
              <a:lnSpc>
                <a:spcPct val="130000"/>
              </a:lnSpc>
              <a:spcBef>
                <a:spcPts val="100"/>
              </a:spcBef>
              <a:buSzPct val="150000"/>
              <a:defRPr sz="3000">
                <a:solidFill>
                  <a:srgbClr val="56486A"/>
                </a:solidFill>
                <a:latin typeface="Helvetica"/>
                <a:ea typeface="Helvetica"/>
                <a:cs typeface="Helvetica"/>
                <a:sym typeface="Helvetica"/>
              </a:defRPr>
            </a:pPr>
            <a:r>
              <a:rPr lang="en-US" dirty="0"/>
              <a:t>       </a:t>
            </a:r>
            <a:r>
              <a:rPr dirty="0"/>
              <a:t>relevant to emergency care</a:t>
            </a:r>
            <a:endParaRPr lang="en-GB" dirty="0"/>
          </a:p>
          <a:p>
            <a:pPr marL="370416" indent="-370416" algn="l" defTabSz="457200">
              <a:lnSpc>
                <a:spcPct val="130000"/>
              </a:lnSpc>
              <a:spcBef>
                <a:spcPts val="100"/>
              </a:spcBef>
              <a:buSzPct val="150000"/>
              <a:buChar char="•"/>
              <a:defRPr sz="3000">
                <a:solidFill>
                  <a:srgbClr val="56486A"/>
                </a:solidFill>
                <a:latin typeface="Helvetica"/>
                <a:ea typeface="Helvetica"/>
                <a:cs typeface="Helvetica"/>
                <a:sym typeface="Helvetica"/>
              </a:defRPr>
            </a:pPr>
            <a:endParaRPr sz="1200" dirty="0"/>
          </a:p>
          <a:p>
            <a:pPr marL="370416" indent="-370416" algn="l" defTabSz="457200">
              <a:lnSpc>
                <a:spcPct val="130000"/>
              </a:lnSpc>
              <a:spcBef>
                <a:spcPts val="100"/>
              </a:spcBef>
              <a:buSzPct val="150000"/>
              <a:buFontTx/>
              <a:buChar char="•"/>
              <a:defRPr sz="3000">
                <a:solidFill>
                  <a:srgbClr val="56486A"/>
                </a:solidFill>
                <a:latin typeface="Helvetica"/>
                <a:ea typeface="Helvetica"/>
                <a:cs typeface="Helvetica"/>
                <a:sym typeface="Helvetica"/>
              </a:defRPr>
            </a:pPr>
            <a:r>
              <a:rPr lang="en-GB" dirty="0"/>
              <a:t>As a document to recommend treatment that should be considered in an emergency</a:t>
            </a:r>
          </a:p>
          <a:p>
            <a:pPr marL="370416" indent="-370416" algn="l" defTabSz="457200">
              <a:lnSpc>
                <a:spcPct val="130000"/>
              </a:lnSpc>
              <a:spcBef>
                <a:spcPts val="100"/>
              </a:spcBef>
              <a:buSzPct val="150000"/>
              <a:buChar char="•"/>
              <a:defRPr sz="3000">
                <a:solidFill>
                  <a:srgbClr val="56486A"/>
                </a:solidFill>
                <a:latin typeface="Helvetica"/>
                <a:ea typeface="Helvetica"/>
                <a:cs typeface="Helvetica"/>
                <a:sym typeface="Helvetica"/>
              </a:defRPr>
            </a:pPr>
            <a:endParaRPr lang="en-GB" sz="1200" dirty="0"/>
          </a:p>
          <a:p>
            <a:pPr marL="370416" indent="-370416" algn="l" defTabSz="457200">
              <a:lnSpc>
                <a:spcPct val="130000"/>
              </a:lnSpc>
              <a:spcBef>
                <a:spcPts val="100"/>
              </a:spcBef>
              <a:buSzPct val="150000"/>
              <a:buChar char="•"/>
              <a:defRPr sz="3000">
                <a:solidFill>
                  <a:srgbClr val="56486A"/>
                </a:solidFill>
                <a:latin typeface="Helvetica"/>
                <a:ea typeface="Helvetica"/>
                <a:cs typeface="Helvetica"/>
                <a:sym typeface="Helvetica"/>
              </a:defRPr>
            </a:pPr>
            <a:r>
              <a:rPr dirty="0"/>
              <a:t>As a record of a medical management order made by the courts</a:t>
            </a:r>
          </a:p>
        </p:txBody>
      </p:sp>
      <p:sp>
        <p:nvSpPr>
          <p:cNvPr id="125" name="Shape 125"/>
          <p:cNvSpPr/>
          <p:nvPr/>
        </p:nvSpPr>
        <p:spPr>
          <a:xfrm>
            <a:off x="4172755" y="9066727"/>
            <a:ext cx="4599073" cy="605937"/>
          </a:xfrm>
          <a:prstGeom prst="roundRect">
            <a:avLst>
              <a:gd name="adj" fmla="val 15153"/>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rPr dirty="0"/>
              <a:t>ReSPECT </a:t>
            </a:r>
            <a:r>
              <a:rPr lang="en-US" dirty="0"/>
              <a:t>— child or baby</a:t>
            </a:r>
            <a:endParaRPr dirty="0"/>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240" name="Shape 240"/>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ma14="http://schemas.microsoft.com/office/mac/drawingml/2011/main" xmlns="" val="1"/>
            </a:ext>
          </a:extLst>
        </p:spPr>
        <p:txBody>
          <a:bodyPr lIns="0" tIns="0" rIns="0" bIns="0" anchor="ctr"/>
          <a:lstStyle/>
          <a:p>
            <a:pPr lvl="2">
              <a:defRPr sz="4800" b="1">
                <a:solidFill>
                  <a:srgbClr val="56486A"/>
                </a:solidFill>
                <a:latin typeface="Helvetica"/>
                <a:ea typeface="Helvetica"/>
                <a:cs typeface="Helvetica"/>
                <a:sym typeface="Helvetica"/>
              </a:defRPr>
            </a:pPr>
            <a:r>
              <a:rPr dirty="0"/>
              <a:t>Summary</a:t>
            </a:r>
          </a:p>
        </p:txBody>
      </p:sp>
      <p:sp>
        <p:nvSpPr>
          <p:cNvPr id="241" name="Shape 241"/>
          <p:cNvSpPr/>
          <p:nvPr/>
        </p:nvSpPr>
        <p:spPr>
          <a:xfrm>
            <a:off x="4177825" y="9069676"/>
            <a:ext cx="4594003" cy="602988"/>
          </a:xfrm>
          <a:prstGeom prst="roundRect">
            <a:avLst>
              <a:gd name="adj" fmla="val 15153"/>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rPr dirty="0"/>
              <a:t>ReSPECT — </a:t>
            </a:r>
            <a:r>
              <a:rPr lang="en-GB" dirty="0"/>
              <a:t>c</a:t>
            </a:r>
            <a:r>
              <a:rPr dirty="0" err="1"/>
              <a:t>hild</a:t>
            </a:r>
            <a:r>
              <a:rPr dirty="0"/>
              <a:t> or </a:t>
            </a:r>
            <a:r>
              <a:rPr lang="en-GB" dirty="0"/>
              <a:t>b</a:t>
            </a:r>
            <a:r>
              <a:rPr dirty="0"/>
              <a:t>aby</a:t>
            </a:r>
          </a:p>
        </p:txBody>
      </p:sp>
      <p:sp>
        <p:nvSpPr>
          <p:cNvPr id="242" name="Shape 242"/>
          <p:cNvSpPr/>
          <p:nvPr/>
        </p:nvSpPr>
        <p:spPr>
          <a:xfrm>
            <a:off x="253677" y="1606348"/>
            <a:ext cx="12442299" cy="7430452"/>
          </a:xfrm>
          <a:prstGeom prst="roundRect">
            <a:avLst>
              <a:gd name="adj" fmla="val 1244"/>
            </a:avLst>
          </a:prstGeom>
          <a:solidFill>
            <a:srgbClr val="FFFFFF"/>
          </a:solidFill>
          <a:ln w="12700">
            <a:miter lim="400000"/>
          </a:ln>
          <a:extLst>
            <a:ext uri="{C572A759-6A51-4108-AA02-DFA0A04FC94B}">
              <ma14:wrappingTextBoxFlag xmlns:ma14="http://schemas.microsoft.com/office/mac/drawingml/2011/main" xmlns="" val="1"/>
            </a:ext>
          </a:extLst>
        </p:spPr>
        <p:txBody>
          <a:bodyPr lIns="381000" tIns="381000" rIns="381000" bIns="381000"/>
          <a:lstStyle/>
          <a:p>
            <a:pPr marL="370416" indent="-370416" algn="l" defTabSz="457200">
              <a:lnSpc>
                <a:spcPct val="130000"/>
              </a:lnSpc>
              <a:buSzPct val="150000"/>
              <a:buChar char="•"/>
              <a:defRPr sz="3800">
                <a:solidFill>
                  <a:srgbClr val="56486A"/>
                </a:solidFill>
                <a:latin typeface="Helvetica"/>
                <a:ea typeface="Helvetica"/>
                <a:cs typeface="Helvetica"/>
                <a:sym typeface="Helvetica"/>
              </a:defRPr>
            </a:pPr>
            <a:endParaRPr lang="en-GB" sz="1200" dirty="0"/>
          </a:p>
          <a:p>
            <a:pPr marL="370416" indent="-370416" algn="l" defTabSz="457200">
              <a:lnSpc>
                <a:spcPct val="130000"/>
              </a:lnSpc>
              <a:buSzPct val="150000"/>
              <a:buChar char="•"/>
              <a:defRPr sz="3800">
                <a:solidFill>
                  <a:srgbClr val="56486A"/>
                </a:solidFill>
                <a:latin typeface="Helvetica"/>
                <a:ea typeface="Helvetica"/>
                <a:cs typeface="Helvetica"/>
                <a:sym typeface="Helvetica"/>
              </a:defRPr>
            </a:pPr>
            <a:r>
              <a:rPr sz="3200" dirty="0"/>
              <a:t>If appropriate and if time allows, use advance care planning to inform content of the </a:t>
            </a:r>
            <a:r>
              <a:rPr sz="3200" b="1" dirty="0"/>
              <a:t>ReSPECT</a:t>
            </a:r>
            <a:r>
              <a:rPr sz="3200" dirty="0"/>
              <a:t> form</a:t>
            </a:r>
            <a:endParaRPr lang="en-GB" sz="3200" dirty="0"/>
          </a:p>
          <a:p>
            <a:pPr marL="370416" indent="-370416" algn="l" defTabSz="457200">
              <a:lnSpc>
                <a:spcPct val="130000"/>
              </a:lnSpc>
              <a:buSzPct val="150000"/>
              <a:buChar char="•"/>
              <a:defRPr sz="3800">
                <a:solidFill>
                  <a:srgbClr val="56486A"/>
                </a:solidFill>
                <a:latin typeface="Helvetica"/>
                <a:ea typeface="Helvetica"/>
                <a:cs typeface="Helvetica"/>
                <a:sym typeface="Helvetica"/>
              </a:defRPr>
            </a:pPr>
            <a:endParaRPr sz="1200" dirty="0"/>
          </a:p>
          <a:p>
            <a:pPr marL="370416" indent="-370416" algn="l" defTabSz="457200">
              <a:lnSpc>
                <a:spcPct val="130000"/>
              </a:lnSpc>
              <a:buSzPct val="150000"/>
              <a:buChar char="•"/>
              <a:defRPr sz="3800">
                <a:solidFill>
                  <a:srgbClr val="56486A"/>
                </a:solidFill>
                <a:latin typeface="Helvetica"/>
                <a:ea typeface="Helvetica"/>
                <a:cs typeface="Helvetica"/>
                <a:sym typeface="Helvetica"/>
              </a:defRPr>
            </a:pPr>
            <a:r>
              <a:rPr sz="3200" dirty="0"/>
              <a:t>Make shared decisions for the current situation</a:t>
            </a:r>
            <a:endParaRPr lang="en-GB" sz="3200" dirty="0"/>
          </a:p>
          <a:p>
            <a:pPr marL="370416" indent="-370416" algn="l" defTabSz="457200">
              <a:lnSpc>
                <a:spcPct val="130000"/>
              </a:lnSpc>
              <a:buSzPct val="150000"/>
              <a:buChar char="•"/>
              <a:defRPr sz="3800">
                <a:solidFill>
                  <a:srgbClr val="56486A"/>
                </a:solidFill>
                <a:latin typeface="Helvetica"/>
                <a:ea typeface="Helvetica"/>
                <a:cs typeface="Helvetica"/>
                <a:sym typeface="Helvetica"/>
              </a:defRPr>
            </a:pPr>
            <a:endParaRPr sz="1200" dirty="0"/>
          </a:p>
          <a:p>
            <a:pPr marL="370416" indent="-370416" algn="l" defTabSz="457200">
              <a:lnSpc>
                <a:spcPct val="130000"/>
              </a:lnSpc>
              <a:buSzPct val="150000"/>
              <a:buChar char="•"/>
              <a:defRPr sz="3800">
                <a:solidFill>
                  <a:srgbClr val="56486A"/>
                </a:solidFill>
                <a:latin typeface="Helvetica"/>
                <a:ea typeface="Helvetica"/>
                <a:cs typeface="Helvetica"/>
                <a:sym typeface="Helvetica"/>
              </a:defRPr>
            </a:pPr>
            <a:r>
              <a:rPr sz="3200" dirty="0"/>
              <a:t>Work through </a:t>
            </a:r>
            <a:r>
              <a:rPr sz="3200" b="1" dirty="0"/>
              <a:t>ReSPECT</a:t>
            </a:r>
            <a:r>
              <a:rPr sz="3200" dirty="0"/>
              <a:t> systematically to establish</a:t>
            </a:r>
            <a:br>
              <a:rPr sz="3200" dirty="0"/>
            </a:br>
            <a:r>
              <a:rPr sz="3200" dirty="0"/>
              <a:t>▫  the background to the recommendations</a:t>
            </a:r>
            <a:br>
              <a:rPr sz="3200" dirty="0"/>
            </a:br>
            <a:r>
              <a:rPr sz="3200" dirty="0"/>
              <a:t>▫  the parent’s preferences for care and treatment</a:t>
            </a:r>
            <a:br>
              <a:rPr sz="3200" dirty="0"/>
            </a:br>
            <a:r>
              <a:rPr sz="3200" dirty="0"/>
              <a:t>▫  agreed clinical recommendations</a:t>
            </a:r>
            <a:endParaRPr lang="en-GB" sz="3200" dirty="0"/>
          </a:p>
          <a:p>
            <a:pPr marL="370416" indent="-370416" algn="l" defTabSz="457200">
              <a:lnSpc>
                <a:spcPct val="130000"/>
              </a:lnSpc>
              <a:buSzPct val="150000"/>
              <a:buChar char="•"/>
              <a:defRPr sz="3800">
                <a:solidFill>
                  <a:srgbClr val="56486A"/>
                </a:solidFill>
                <a:latin typeface="Helvetica"/>
                <a:ea typeface="Helvetica"/>
                <a:cs typeface="Helvetica"/>
                <a:sym typeface="Helvetica"/>
              </a:defRPr>
            </a:pPr>
            <a:endParaRPr sz="1200" dirty="0"/>
          </a:p>
          <a:p>
            <a:pPr marL="370416" indent="-370416" algn="l" defTabSz="457200">
              <a:lnSpc>
                <a:spcPct val="130000"/>
              </a:lnSpc>
              <a:buSzPct val="150000"/>
              <a:buChar char="•"/>
              <a:defRPr sz="3800">
                <a:solidFill>
                  <a:srgbClr val="56486A"/>
                </a:solidFill>
                <a:latin typeface="Helvetica"/>
                <a:ea typeface="Helvetica"/>
                <a:cs typeface="Helvetica"/>
                <a:sym typeface="Helvetica"/>
              </a:defRPr>
            </a:pPr>
            <a:r>
              <a:rPr sz="3200" dirty="0"/>
              <a:t>Complete page 2 fully to confirm the validity of the plan</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127" name="Shape 127"/>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ma14="http://schemas.microsoft.com/office/mac/drawingml/2011/main" xmlns="" val="1"/>
            </a:ext>
          </a:extLst>
        </p:spPr>
        <p:txBody>
          <a:bodyPr lIns="0" tIns="0" rIns="0" bIns="0" anchor="ctr"/>
          <a:lstStyle/>
          <a:p>
            <a:pPr lvl="2">
              <a:defRPr sz="4800" b="1">
                <a:solidFill>
                  <a:srgbClr val="56486A"/>
                </a:solidFill>
                <a:latin typeface="Helvetica"/>
                <a:ea typeface="Helvetica"/>
                <a:cs typeface="Helvetica"/>
                <a:sym typeface="Helvetica"/>
              </a:defRPr>
            </a:pPr>
            <a:r>
              <a:rPr dirty="0"/>
              <a:t>When to complete a ReSPECT form</a:t>
            </a:r>
          </a:p>
        </p:txBody>
      </p:sp>
      <p:sp>
        <p:nvSpPr>
          <p:cNvPr id="128" name="Shape 128"/>
          <p:cNvSpPr/>
          <p:nvPr/>
        </p:nvSpPr>
        <p:spPr>
          <a:xfrm>
            <a:off x="4177825" y="9069676"/>
            <a:ext cx="4594003" cy="602988"/>
          </a:xfrm>
          <a:prstGeom prst="roundRect">
            <a:avLst>
              <a:gd name="adj" fmla="val 15153"/>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rPr dirty="0"/>
              <a:t>ReSPECT </a:t>
            </a:r>
            <a:r>
              <a:rPr lang="en-US" dirty="0"/>
              <a:t>— child or baby</a:t>
            </a:r>
            <a:endParaRPr dirty="0"/>
          </a:p>
        </p:txBody>
      </p:sp>
      <p:sp>
        <p:nvSpPr>
          <p:cNvPr id="129" name="Shape 129"/>
          <p:cNvSpPr/>
          <p:nvPr/>
        </p:nvSpPr>
        <p:spPr>
          <a:xfrm>
            <a:off x="281251" y="1606348"/>
            <a:ext cx="12205432" cy="7249919"/>
          </a:xfrm>
          <a:prstGeom prst="roundRect">
            <a:avLst>
              <a:gd name="adj" fmla="val 1275"/>
            </a:avLst>
          </a:prstGeom>
          <a:solidFill>
            <a:srgbClr val="FFFFFF"/>
          </a:solidFill>
          <a:ln w="12700">
            <a:miter lim="400000"/>
          </a:ln>
          <a:extLst>
            <a:ext uri="{C572A759-6A51-4108-AA02-DFA0A04FC94B}">
              <ma14:wrappingTextBoxFlag xmlns:ma14="http://schemas.microsoft.com/office/mac/drawingml/2011/main" xmlns="" val="1"/>
            </a:ext>
          </a:extLst>
        </p:spPr>
        <p:txBody>
          <a:bodyPr lIns="381000" tIns="381000" rIns="381000" bIns="381000"/>
          <a:lstStyle/>
          <a:p>
            <a:pPr marL="469194" indent="-469194" algn="l" defTabSz="457200">
              <a:lnSpc>
                <a:spcPct val="130000"/>
              </a:lnSpc>
              <a:spcBef>
                <a:spcPts val="600"/>
              </a:spcBef>
              <a:buSzPct val="150000"/>
              <a:buChar char="•"/>
              <a:defRPr sz="3000">
                <a:solidFill>
                  <a:srgbClr val="56486A"/>
                </a:solidFill>
                <a:latin typeface="Helvetica"/>
                <a:ea typeface="Helvetica"/>
                <a:cs typeface="Helvetica"/>
                <a:sym typeface="Helvetica"/>
              </a:defRPr>
            </a:pPr>
            <a:r>
              <a:rPr lang="en-US" dirty="0"/>
              <a:t>During or immediately after</a:t>
            </a:r>
            <a:r>
              <a:rPr dirty="0"/>
              <a:t> the completion of an advance care planning process</a:t>
            </a:r>
            <a:endParaRPr lang="en-GB" dirty="0"/>
          </a:p>
          <a:p>
            <a:pPr marL="469194" indent="-469194" algn="l" defTabSz="457200">
              <a:lnSpc>
                <a:spcPct val="130000"/>
              </a:lnSpc>
              <a:spcBef>
                <a:spcPts val="600"/>
              </a:spcBef>
              <a:buSzPct val="150000"/>
              <a:buChar char="•"/>
              <a:defRPr sz="3000">
                <a:solidFill>
                  <a:srgbClr val="56486A"/>
                </a:solidFill>
                <a:latin typeface="Helvetica"/>
                <a:ea typeface="Helvetica"/>
                <a:cs typeface="Helvetica"/>
                <a:sym typeface="Helvetica"/>
              </a:defRPr>
            </a:pPr>
            <a:endParaRPr lang="en-GB" sz="1200" dirty="0"/>
          </a:p>
          <a:p>
            <a:pPr marL="469194" indent="-469194" algn="l" defTabSz="457200">
              <a:lnSpc>
                <a:spcPct val="130000"/>
              </a:lnSpc>
              <a:spcBef>
                <a:spcPts val="600"/>
              </a:spcBef>
              <a:buSzPct val="150000"/>
              <a:buChar char="•"/>
              <a:defRPr sz="3000">
                <a:solidFill>
                  <a:srgbClr val="56486A"/>
                </a:solidFill>
                <a:latin typeface="Helvetica"/>
                <a:ea typeface="Helvetica"/>
                <a:cs typeface="Helvetica"/>
                <a:sym typeface="Helvetica"/>
              </a:defRPr>
            </a:pPr>
            <a:r>
              <a:rPr lang="en-GB" dirty="0"/>
              <a:t>When a baby or child is known to need specific treatment in an emergency</a:t>
            </a:r>
          </a:p>
          <a:p>
            <a:pPr marL="469194" indent="-469194" algn="l" defTabSz="457200">
              <a:lnSpc>
                <a:spcPct val="130000"/>
              </a:lnSpc>
              <a:spcBef>
                <a:spcPts val="600"/>
              </a:spcBef>
              <a:buSzPct val="150000"/>
              <a:buChar char="•"/>
              <a:defRPr sz="3000">
                <a:solidFill>
                  <a:srgbClr val="56486A"/>
                </a:solidFill>
                <a:latin typeface="Helvetica"/>
                <a:ea typeface="Helvetica"/>
                <a:cs typeface="Helvetica"/>
                <a:sym typeface="Helvetica"/>
              </a:defRPr>
            </a:pPr>
            <a:endParaRPr sz="1200" dirty="0"/>
          </a:p>
          <a:p>
            <a:pPr marL="469194" indent="-469194" algn="l" defTabSz="457200">
              <a:lnSpc>
                <a:spcPct val="130000"/>
              </a:lnSpc>
              <a:spcBef>
                <a:spcPts val="600"/>
              </a:spcBef>
              <a:buSzPct val="150000"/>
              <a:buChar char="•"/>
              <a:defRPr sz="3000">
                <a:solidFill>
                  <a:srgbClr val="56486A"/>
                </a:solidFill>
                <a:latin typeface="Helvetica"/>
                <a:ea typeface="Helvetica"/>
                <a:cs typeface="Helvetica"/>
                <a:sym typeface="Helvetica"/>
              </a:defRPr>
            </a:pPr>
            <a:r>
              <a:rPr lang="en-GB" dirty="0"/>
              <a:t>As a stand-alone document in an acute situation: </a:t>
            </a:r>
            <a:br>
              <a:rPr lang="en-GB" dirty="0"/>
            </a:br>
            <a:r>
              <a:rPr lang="en-GB" dirty="0"/>
              <a:t>follow the ‘ReSPECT process’, which we will discuss shortly</a:t>
            </a:r>
          </a:p>
          <a:p>
            <a:pPr marL="469194" indent="-469194" algn="l" defTabSz="457200">
              <a:lnSpc>
                <a:spcPct val="130000"/>
              </a:lnSpc>
              <a:spcBef>
                <a:spcPts val="600"/>
              </a:spcBef>
              <a:buSzPct val="150000"/>
              <a:buChar char="•"/>
              <a:defRPr sz="3000">
                <a:solidFill>
                  <a:srgbClr val="56486A"/>
                </a:solidFill>
                <a:latin typeface="Helvetica"/>
                <a:ea typeface="Helvetica"/>
                <a:cs typeface="Helvetica"/>
                <a:sym typeface="Helvetica"/>
              </a:defRPr>
            </a:pPr>
            <a:endParaRPr lang="en-GB" sz="1200" dirty="0"/>
          </a:p>
          <a:p>
            <a:pPr marL="469194" indent="-469194" algn="l" defTabSz="457200">
              <a:lnSpc>
                <a:spcPct val="130000"/>
              </a:lnSpc>
              <a:spcBef>
                <a:spcPts val="600"/>
              </a:spcBef>
              <a:buSzPct val="150000"/>
              <a:buChar char="•"/>
              <a:defRPr sz="3000">
                <a:solidFill>
                  <a:srgbClr val="56486A"/>
                </a:solidFill>
                <a:latin typeface="Helvetica"/>
                <a:ea typeface="Helvetica"/>
                <a:cs typeface="Helvetica"/>
                <a:sym typeface="Helvetica"/>
              </a:defRPr>
            </a:pPr>
            <a:r>
              <a:rPr dirty="0"/>
              <a:t>After a decision regarding limitation of treatment is </a:t>
            </a:r>
            <a:r>
              <a:rPr lang="en-GB" dirty="0"/>
              <a:t>issue</a:t>
            </a:r>
            <a:r>
              <a:rPr dirty="0"/>
              <a:t>d by the courts</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131" name="Shape 131"/>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ma14="http://schemas.microsoft.com/office/mac/drawingml/2011/main" xmlns="" val="1"/>
            </a:ext>
          </a:extLst>
        </p:spPr>
        <p:txBody>
          <a:bodyPr lIns="0" tIns="0" rIns="0" bIns="0" anchor="ctr"/>
          <a:lstStyle/>
          <a:p>
            <a:pPr lvl="2" algn="l">
              <a:defRPr sz="4000" b="1">
                <a:solidFill>
                  <a:srgbClr val="56486A"/>
                </a:solidFill>
                <a:latin typeface="Helvetica"/>
                <a:ea typeface="Helvetica"/>
                <a:cs typeface="Helvetica"/>
                <a:sym typeface="Helvetica"/>
              </a:defRPr>
            </a:pPr>
            <a:r>
              <a:rPr dirty="0"/>
              <a:t>Professionals </a:t>
            </a:r>
            <a:r>
              <a:rPr lang="en-GB" dirty="0"/>
              <a:t>who</a:t>
            </a:r>
            <a:r>
              <a:rPr dirty="0"/>
              <a:t> may refer to a ReSPECT form</a:t>
            </a:r>
          </a:p>
        </p:txBody>
      </p:sp>
      <p:sp>
        <p:nvSpPr>
          <p:cNvPr id="132" name="Shape 132"/>
          <p:cNvSpPr/>
          <p:nvPr/>
        </p:nvSpPr>
        <p:spPr>
          <a:xfrm>
            <a:off x="253675" y="1487728"/>
            <a:ext cx="12442299" cy="3914523"/>
          </a:xfrm>
          <a:prstGeom prst="roundRect">
            <a:avLst>
              <a:gd name="adj" fmla="val 1248"/>
            </a:avLst>
          </a:prstGeom>
          <a:solidFill>
            <a:srgbClr val="FFFFFF"/>
          </a:solidFill>
          <a:ln w="12700">
            <a:miter lim="400000"/>
          </a:ln>
          <a:extLst>
            <a:ext uri="{C572A759-6A51-4108-AA02-DFA0A04FC94B}">
              <ma14:wrappingTextBoxFlag xmlns:ma14="http://schemas.microsoft.com/office/mac/drawingml/2011/main" xmlns="" val="1"/>
            </a:ext>
          </a:extLst>
        </p:spPr>
        <p:txBody>
          <a:bodyPr lIns="381000" tIns="381000" rIns="381000" bIns="381000"/>
          <a:lstStyle/>
          <a:p>
            <a:pPr marL="457200" indent="-457200" algn="l" defTabSz="321457">
              <a:lnSpc>
                <a:spcPct val="130000"/>
              </a:lnSpc>
              <a:buSzPct val="150000"/>
              <a:buFont typeface="Arial" charset="0"/>
              <a:buChar char="•"/>
              <a:defRPr sz="3800">
                <a:solidFill>
                  <a:srgbClr val="56486A"/>
                </a:solidFill>
                <a:latin typeface="Helvetica"/>
                <a:ea typeface="Helvetica"/>
                <a:cs typeface="Helvetica"/>
                <a:sym typeface="Helvetica"/>
              </a:defRPr>
            </a:pPr>
            <a:r>
              <a:rPr lang="en-US" sz="3200" dirty="0">
                <a:solidFill>
                  <a:srgbClr val="56486A"/>
                </a:solidFill>
                <a:latin typeface="Helvetica"/>
                <a:ea typeface="Helvetica"/>
                <a:cs typeface="Helvetica"/>
                <a:sym typeface="Helvetica"/>
              </a:rPr>
              <a:t>Ambulance crews</a:t>
            </a:r>
          </a:p>
          <a:p>
            <a:pPr marL="457200" indent="-457200" algn="l" defTabSz="321457">
              <a:lnSpc>
                <a:spcPct val="130000"/>
              </a:lnSpc>
              <a:spcBef>
                <a:spcPts val="422"/>
              </a:spcBef>
              <a:buSzPct val="150000"/>
              <a:buFont typeface="Arial" charset="0"/>
              <a:buChar char="•"/>
              <a:defRPr sz="3800">
                <a:solidFill>
                  <a:srgbClr val="56486A"/>
                </a:solidFill>
                <a:latin typeface="Helvetica"/>
                <a:ea typeface="Helvetica"/>
                <a:cs typeface="Helvetica"/>
                <a:sym typeface="Helvetica"/>
              </a:defRPr>
            </a:pPr>
            <a:r>
              <a:rPr lang="en-US" sz="3200" dirty="0">
                <a:solidFill>
                  <a:srgbClr val="56486A"/>
                </a:solidFill>
                <a:latin typeface="Helvetica"/>
                <a:ea typeface="Helvetica"/>
                <a:cs typeface="Helvetica"/>
                <a:sym typeface="Helvetica"/>
              </a:rPr>
              <a:t>Doctors (all settings and grades)</a:t>
            </a:r>
          </a:p>
          <a:p>
            <a:pPr marL="457200" indent="-457200" algn="l" defTabSz="321457">
              <a:lnSpc>
                <a:spcPct val="130000"/>
              </a:lnSpc>
              <a:spcBef>
                <a:spcPts val="422"/>
              </a:spcBef>
              <a:buSzPct val="150000"/>
              <a:buFont typeface="Arial" charset="0"/>
              <a:buChar char="•"/>
              <a:defRPr sz="3800">
                <a:solidFill>
                  <a:srgbClr val="56486A"/>
                </a:solidFill>
                <a:latin typeface="Helvetica"/>
                <a:ea typeface="Helvetica"/>
                <a:cs typeface="Helvetica"/>
                <a:sym typeface="Helvetica"/>
              </a:defRPr>
            </a:pPr>
            <a:r>
              <a:rPr lang="en-US" sz="3200" dirty="0">
                <a:solidFill>
                  <a:srgbClr val="56486A"/>
                </a:solidFill>
                <a:latin typeface="Helvetica"/>
                <a:ea typeface="Helvetica"/>
                <a:cs typeface="Helvetica"/>
                <a:sym typeface="Helvetica"/>
              </a:rPr>
              <a:t>Nurses (all settings and grades)</a:t>
            </a:r>
          </a:p>
          <a:p>
            <a:pPr marL="457200" indent="-457200" algn="l" defTabSz="321457">
              <a:lnSpc>
                <a:spcPct val="130000"/>
              </a:lnSpc>
              <a:spcBef>
                <a:spcPts val="422"/>
              </a:spcBef>
              <a:buSzPct val="150000"/>
              <a:buFont typeface="Arial" charset="0"/>
              <a:buChar char="•"/>
              <a:defRPr sz="3800">
                <a:solidFill>
                  <a:srgbClr val="56486A"/>
                </a:solidFill>
                <a:latin typeface="Helvetica"/>
                <a:ea typeface="Helvetica"/>
                <a:cs typeface="Helvetica"/>
                <a:sym typeface="Helvetica"/>
              </a:defRPr>
            </a:pPr>
            <a:r>
              <a:rPr lang="en-US" sz="3200" dirty="0">
                <a:solidFill>
                  <a:srgbClr val="56486A"/>
                </a:solidFill>
                <a:latin typeface="Helvetica"/>
                <a:ea typeface="Helvetica"/>
                <a:cs typeface="Helvetica"/>
                <a:sym typeface="Helvetica"/>
              </a:rPr>
              <a:t>Allied health professionals (all settings and grades)</a:t>
            </a:r>
          </a:p>
          <a:p>
            <a:pPr marL="457200" indent="-457200" algn="l" defTabSz="321457">
              <a:lnSpc>
                <a:spcPct val="130000"/>
              </a:lnSpc>
              <a:spcBef>
                <a:spcPts val="422"/>
              </a:spcBef>
              <a:buSzPct val="150000"/>
              <a:buFont typeface="Arial" charset="0"/>
              <a:buChar char="•"/>
              <a:defRPr sz="3800">
                <a:solidFill>
                  <a:srgbClr val="56486A"/>
                </a:solidFill>
                <a:latin typeface="Helvetica"/>
                <a:ea typeface="Helvetica"/>
                <a:cs typeface="Helvetica"/>
                <a:sym typeface="Helvetica"/>
              </a:defRPr>
            </a:pPr>
            <a:r>
              <a:rPr lang="en-US" sz="3200" dirty="0">
                <a:solidFill>
                  <a:srgbClr val="56486A"/>
                </a:solidFill>
                <a:latin typeface="Helvetica"/>
                <a:ea typeface="Helvetica"/>
                <a:cs typeface="Helvetica"/>
                <a:sym typeface="Helvetica"/>
              </a:rPr>
              <a:t>Social care professionals</a:t>
            </a:r>
          </a:p>
          <a:p>
            <a:pPr marL="457200" indent="-457200" algn="l" defTabSz="321457">
              <a:lnSpc>
                <a:spcPct val="130000"/>
              </a:lnSpc>
              <a:spcBef>
                <a:spcPts val="422"/>
              </a:spcBef>
              <a:buSzPct val="150000"/>
              <a:buFont typeface="Arial" charset="0"/>
              <a:buChar char="•"/>
              <a:defRPr sz="3800">
                <a:solidFill>
                  <a:srgbClr val="56486A"/>
                </a:solidFill>
                <a:latin typeface="Helvetica"/>
                <a:ea typeface="Helvetica"/>
                <a:cs typeface="Helvetica"/>
                <a:sym typeface="Helvetica"/>
              </a:defRPr>
            </a:pPr>
            <a:endParaRPr lang="en-US" sz="3200" dirty="0">
              <a:solidFill>
                <a:srgbClr val="56486A"/>
              </a:solidFill>
              <a:latin typeface="Helvetica"/>
              <a:ea typeface="Helvetica"/>
              <a:cs typeface="Helvetica"/>
              <a:sym typeface="Helvetica"/>
            </a:endParaRPr>
          </a:p>
          <a:p>
            <a:pPr marL="457200" marR="0" lvl="0" indent="-457200" algn="l" defTabSz="321457" eaLnBrk="1" fontAlgn="auto" latinLnBrk="0" hangingPunct="1">
              <a:lnSpc>
                <a:spcPct val="130000"/>
              </a:lnSpc>
              <a:spcBef>
                <a:spcPts val="0"/>
              </a:spcBef>
              <a:spcAft>
                <a:spcPts val="0"/>
              </a:spcAft>
              <a:buClrTx/>
              <a:buSzPct val="150000"/>
              <a:buFont typeface="Arial" charset="0"/>
              <a:buChar char="•"/>
              <a:tabLst/>
              <a:defRPr sz="3800">
                <a:solidFill>
                  <a:srgbClr val="56486A"/>
                </a:solidFill>
                <a:latin typeface="Helvetica"/>
                <a:ea typeface="Helvetica"/>
                <a:cs typeface="Helvetica"/>
                <a:sym typeface="Helvetica"/>
              </a:defRPr>
            </a:pPr>
            <a:endParaRPr lang="en-US" sz="3200" dirty="0">
              <a:solidFill>
                <a:srgbClr val="56486A"/>
              </a:solidFill>
              <a:latin typeface="Helvetica"/>
              <a:ea typeface="Helvetica"/>
              <a:cs typeface="Helvetica"/>
              <a:sym typeface="Helvetica"/>
            </a:endParaRPr>
          </a:p>
        </p:txBody>
      </p:sp>
      <p:sp>
        <p:nvSpPr>
          <p:cNvPr id="133" name="Shape 133"/>
          <p:cNvSpPr/>
          <p:nvPr/>
        </p:nvSpPr>
        <p:spPr>
          <a:xfrm>
            <a:off x="4177825" y="9069676"/>
            <a:ext cx="4594003" cy="602988"/>
          </a:xfrm>
          <a:prstGeom prst="roundRect">
            <a:avLst>
              <a:gd name="adj" fmla="val 15153"/>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rPr dirty="0"/>
              <a:t>ReSPECT </a:t>
            </a:r>
            <a:r>
              <a:rPr lang="en-US" dirty="0"/>
              <a:t>— child or baby</a:t>
            </a:r>
            <a:endParaRPr dirty="0"/>
          </a:p>
        </p:txBody>
      </p:sp>
      <p:sp>
        <p:nvSpPr>
          <p:cNvPr id="5" name="Shape 132"/>
          <p:cNvSpPr/>
          <p:nvPr/>
        </p:nvSpPr>
        <p:spPr>
          <a:xfrm>
            <a:off x="253675" y="5572625"/>
            <a:ext cx="12442299" cy="3326678"/>
          </a:xfrm>
          <a:prstGeom prst="roundRect">
            <a:avLst>
              <a:gd name="adj" fmla="val 1248"/>
            </a:avLst>
          </a:prstGeom>
          <a:solidFill>
            <a:srgbClr val="FFCCFF"/>
          </a:solidFill>
          <a:ln w="12700">
            <a:miter lim="400000"/>
          </a:ln>
          <a:extLst>
            <a:ext uri="{C572A759-6A51-4108-AA02-DFA0A04FC94B}">
              <ma14:wrappingTextBoxFlag xmlns:ma14="http://schemas.microsoft.com/office/mac/drawingml/2011/main" xmlns="" val="1"/>
            </a:ext>
          </a:extLst>
        </p:spPr>
        <p:txBody>
          <a:bodyPr lIns="381000" tIns="381000" rIns="381000" bIns="381000"/>
          <a:lstStyle/>
          <a:p>
            <a:pPr algn="l" defTabSz="321457">
              <a:lnSpc>
                <a:spcPct val="130000"/>
              </a:lnSpc>
              <a:buSzPct val="200000"/>
              <a:defRPr sz="3800">
                <a:solidFill>
                  <a:srgbClr val="56486A"/>
                </a:solidFill>
                <a:latin typeface="Helvetica"/>
                <a:ea typeface="Helvetica"/>
                <a:cs typeface="Helvetica"/>
                <a:sym typeface="Helvetica"/>
              </a:defRPr>
            </a:pPr>
            <a:r>
              <a:rPr lang="en-GB" sz="3200" b="1" dirty="0">
                <a:solidFill>
                  <a:srgbClr val="56486A"/>
                </a:solidFill>
                <a:latin typeface="Helvetica"/>
                <a:ea typeface="Helvetica"/>
                <a:cs typeface="Helvetica"/>
                <a:sym typeface="Helvetica"/>
              </a:rPr>
              <a:t>Remember:</a:t>
            </a:r>
          </a:p>
          <a:p>
            <a:pPr marL="329890" indent="-329890" algn="l" defTabSz="321457">
              <a:lnSpc>
                <a:spcPct val="130000"/>
              </a:lnSpc>
              <a:spcBef>
                <a:spcPts val="422"/>
              </a:spcBef>
              <a:buSzPct val="150000"/>
              <a:buFontTx/>
              <a:buChar char="•"/>
              <a:defRPr sz="3800">
                <a:solidFill>
                  <a:srgbClr val="56486A"/>
                </a:solidFill>
                <a:latin typeface="Helvetica"/>
                <a:ea typeface="Helvetica"/>
                <a:cs typeface="Helvetica"/>
                <a:sym typeface="Helvetica"/>
              </a:defRPr>
            </a:pPr>
            <a:r>
              <a:rPr lang="en-GB" sz="3200" dirty="0">
                <a:solidFill>
                  <a:srgbClr val="56486A"/>
                </a:solidFill>
                <a:latin typeface="Helvetica"/>
                <a:ea typeface="Helvetica"/>
                <a:cs typeface="Helvetica"/>
                <a:sym typeface="Helvetica"/>
              </a:rPr>
              <a:t>Always consider the likely users </a:t>
            </a:r>
          </a:p>
          <a:p>
            <a:pPr marL="329890" indent="-329890" algn="l" defTabSz="321457">
              <a:lnSpc>
                <a:spcPct val="130000"/>
              </a:lnSpc>
              <a:spcBef>
                <a:spcPts val="422"/>
              </a:spcBef>
              <a:buSzPct val="150000"/>
              <a:buFontTx/>
              <a:buChar char="•"/>
              <a:defRPr sz="3800">
                <a:solidFill>
                  <a:srgbClr val="56486A"/>
                </a:solidFill>
                <a:latin typeface="Helvetica"/>
                <a:ea typeface="Helvetica"/>
                <a:cs typeface="Helvetica"/>
                <a:sym typeface="Helvetica"/>
              </a:defRPr>
            </a:pPr>
            <a:r>
              <a:rPr lang="en-GB" sz="3200" dirty="0">
                <a:solidFill>
                  <a:srgbClr val="56486A"/>
                </a:solidFill>
                <a:latin typeface="Helvetica"/>
                <a:ea typeface="Helvetica"/>
                <a:cs typeface="Helvetica"/>
                <a:sym typeface="Helvetica"/>
              </a:rPr>
              <a:t>Ensure that recommendations will be clear and unambiguous to all potential readers</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135" name="Shape 135"/>
          <p:cNvSpPr/>
          <p:nvPr/>
        </p:nvSpPr>
        <p:spPr>
          <a:xfrm>
            <a:off x="281251" y="247881"/>
            <a:ext cx="12442298" cy="1518574"/>
          </a:xfrm>
          <a:prstGeom prst="roundRect">
            <a:avLst>
              <a:gd name="adj" fmla="val 7979"/>
            </a:avLst>
          </a:prstGeom>
          <a:solidFill>
            <a:srgbClr val="D0C9E5"/>
          </a:solidFill>
          <a:ln w="12700">
            <a:miter lim="400000"/>
          </a:ln>
          <a:extLst>
            <a:ext uri="{C572A759-6A51-4108-AA02-DFA0A04FC94B}">
              <ma14:wrappingTextBoxFlag xmlns:ma14="http://schemas.microsoft.com/office/mac/drawingml/2011/main" xmlns="" val="1"/>
            </a:ext>
          </a:extLst>
        </p:spPr>
        <p:txBody>
          <a:bodyPr lIns="0" tIns="0" rIns="0" bIns="0" anchor="ctr"/>
          <a:lstStyle/>
          <a:p>
            <a:pPr lvl="2">
              <a:defRPr sz="3000" b="1">
                <a:solidFill>
                  <a:srgbClr val="56486A"/>
                </a:solidFill>
                <a:latin typeface="Helvetica"/>
                <a:ea typeface="Helvetica"/>
                <a:cs typeface="Helvetica"/>
                <a:sym typeface="Helvetica"/>
              </a:defRPr>
            </a:pPr>
            <a:r>
              <a:rPr lang="en-GB" sz="3800" dirty="0"/>
              <a:t>Using ReSPECT to guide discussion about CPR </a:t>
            </a:r>
          </a:p>
          <a:p>
            <a:pPr lvl="2">
              <a:defRPr sz="3000" b="1">
                <a:solidFill>
                  <a:srgbClr val="56486A"/>
                </a:solidFill>
                <a:latin typeface="Helvetica"/>
                <a:ea typeface="Helvetica"/>
                <a:cs typeface="Helvetica"/>
                <a:sym typeface="Helvetica"/>
              </a:defRPr>
            </a:pPr>
            <a:r>
              <a:rPr lang="en-GB" sz="3800" dirty="0"/>
              <a:t>or other life-sustaining treatment</a:t>
            </a:r>
          </a:p>
        </p:txBody>
      </p:sp>
      <p:sp>
        <p:nvSpPr>
          <p:cNvPr id="136" name="Shape 136"/>
          <p:cNvSpPr/>
          <p:nvPr/>
        </p:nvSpPr>
        <p:spPr>
          <a:xfrm>
            <a:off x="253677" y="2036618"/>
            <a:ext cx="12442299" cy="6978885"/>
          </a:xfrm>
          <a:prstGeom prst="roundRect">
            <a:avLst>
              <a:gd name="adj" fmla="val 1247"/>
            </a:avLst>
          </a:prstGeom>
          <a:solidFill>
            <a:srgbClr val="FFFFFF"/>
          </a:solidFill>
          <a:ln w="12700">
            <a:miter lim="400000"/>
          </a:ln>
          <a:extLst>
            <a:ext uri="{C572A759-6A51-4108-AA02-DFA0A04FC94B}">
              <ma14:wrappingTextBoxFlag xmlns:ma14="http://schemas.microsoft.com/office/mac/drawingml/2011/main" xmlns="" val="1"/>
            </a:ext>
          </a:extLst>
        </p:spPr>
        <p:txBody>
          <a:bodyPr lIns="381000" tIns="381000" rIns="381000" bIns="381000"/>
          <a:lstStyle/>
          <a:p>
            <a:pPr marL="469194" indent="-469194" algn="l" defTabSz="457200">
              <a:lnSpc>
                <a:spcPct val="120000"/>
              </a:lnSpc>
              <a:buSzPct val="200000"/>
              <a:buChar char="•"/>
              <a:defRPr sz="3000">
                <a:solidFill>
                  <a:srgbClr val="56486A"/>
                </a:solidFill>
                <a:latin typeface="Helvetica"/>
                <a:ea typeface="Helvetica"/>
                <a:cs typeface="Helvetica"/>
                <a:sym typeface="Helvetica"/>
              </a:defRPr>
            </a:pPr>
            <a:endParaRPr lang="en-GB" sz="800" dirty="0"/>
          </a:p>
          <a:p>
            <a:pPr marL="469194" indent="-469194" algn="l" defTabSz="457200">
              <a:lnSpc>
                <a:spcPct val="120000"/>
              </a:lnSpc>
              <a:buSzPct val="150000"/>
              <a:buChar char="•"/>
              <a:defRPr sz="3000">
                <a:solidFill>
                  <a:srgbClr val="56486A"/>
                </a:solidFill>
                <a:latin typeface="Helvetica"/>
                <a:ea typeface="Helvetica"/>
                <a:cs typeface="Helvetica"/>
                <a:sym typeface="Helvetica"/>
              </a:defRPr>
            </a:pPr>
            <a:r>
              <a:rPr dirty="0"/>
              <a:t>Begin with a conversation with the child’s parent(s)</a:t>
            </a:r>
            <a:endParaRPr lang="en-GB" dirty="0"/>
          </a:p>
          <a:p>
            <a:pPr marL="469194" indent="-469194" algn="l" defTabSz="457200">
              <a:lnSpc>
                <a:spcPct val="120000"/>
              </a:lnSpc>
              <a:buSzPct val="150000"/>
              <a:buChar char="•"/>
              <a:defRPr sz="3000">
                <a:solidFill>
                  <a:srgbClr val="56486A"/>
                </a:solidFill>
                <a:latin typeface="Helvetica"/>
                <a:ea typeface="Helvetica"/>
                <a:cs typeface="Helvetica"/>
                <a:sym typeface="Helvetica"/>
              </a:defRPr>
            </a:pPr>
            <a:endParaRPr sz="1600" dirty="0"/>
          </a:p>
          <a:p>
            <a:pPr marL="469194" indent="-469194" algn="l" defTabSz="457200">
              <a:lnSpc>
                <a:spcPct val="120000"/>
              </a:lnSpc>
              <a:buSzPct val="150000"/>
              <a:buChar char="•"/>
              <a:defRPr sz="3000">
                <a:solidFill>
                  <a:srgbClr val="56486A"/>
                </a:solidFill>
                <a:latin typeface="Helvetica"/>
                <a:ea typeface="Helvetica"/>
                <a:cs typeface="Helvetica"/>
                <a:sym typeface="Helvetica"/>
              </a:defRPr>
            </a:pPr>
            <a:r>
              <a:rPr dirty="0"/>
              <a:t>Involve all those with parental responsibility whenever possible - </a:t>
            </a:r>
            <a:br>
              <a:rPr dirty="0"/>
            </a:br>
            <a:r>
              <a:rPr dirty="0"/>
              <a:t>If this is not possible record why</a:t>
            </a:r>
            <a:endParaRPr lang="en-GB" dirty="0"/>
          </a:p>
          <a:p>
            <a:pPr marL="469194" indent="-469194" algn="l" defTabSz="457200">
              <a:lnSpc>
                <a:spcPct val="120000"/>
              </a:lnSpc>
              <a:buSzPct val="150000"/>
              <a:buChar char="•"/>
              <a:defRPr sz="3000">
                <a:solidFill>
                  <a:srgbClr val="56486A"/>
                </a:solidFill>
                <a:latin typeface="Helvetica"/>
                <a:ea typeface="Helvetica"/>
                <a:cs typeface="Helvetica"/>
                <a:sym typeface="Helvetica"/>
              </a:defRPr>
            </a:pPr>
            <a:endParaRPr sz="1600" dirty="0"/>
          </a:p>
          <a:p>
            <a:pPr marL="469194" indent="-469194" algn="l" defTabSz="457200">
              <a:lnSpc>
                <a:spcPct val="120000"/>
              </a:lnSpc>
              <a:buSzPct val="150000"/>
              <a:buChar char="•"/>
              <a:defRPr sz="3000">
                <a:solidFill>
                  <a:srgbClr val="56486A"/>
                </a:solidFill>
                <a:latin typeface="Helvetica"/>
                <a:ea typeface="Helvetica"/>
                <a:cs typeface="Helvetica"/>
                <a:sym typeface="Helvetica"/>
              </a:defRPr>
            </a:pPr>
            <a:r>
              <a:rPr dirty="0"/>
              <a:t>Make only the critical treatment decisions that are needed for immediate care</a:t>
            </a:r>
            <a:endParaRPr lang="en-GB" dirty="0"/>
          </a:p>
          <a:p>
            <a:pPr marL="469194" indent="-469194" algn="l" defTabSz="457200">
              <a:lnSpc>
                <a:spcPct val="120000"/>
              </a:lnSpc>
              <a:buSzPct val="150000"/>
              <a:buChar char="•"/>
              <a:defRPr sz="3000">
                <a:solidFill>
                  <a:srgbClr val="56486A"/>
                </a:solidFill>
                <a:latin typeface="Helvetica"/>
                <a:ea typeface="Helvetica"/>
                <a:cs typeface="Helvetica"/>
                <a:sym typeface="Helvetica"/>
              </a:defRPr>
            </a:pPr>
            <a:endParaRPr sz="1600" dirty="0"/>
          </a:p>
          <a:p>
            <a:pPr marL="469194" indent="-469194" algn="l" defTabSz="457200">
              <a:lnSpc>
                <a:spcPct val="120000"/>
              </a:lnSpc>
              <a:buSzPct val="150000"/>
              <a:buChar char="•"/>
              <a:defRPr sz="3000">
                <a:solidFill>
                  <a:srgbClr val="56486A"/>
                </a:solidFill>
                <a:latin typeface="Helvetica"/>
                <a:ea typeface="Helvetica"/>
                <a:cs typeface="Helvetica"/>
                <a:sym typeface="Helvetica"/>
              </a:defRPr>
            </a:pPr>
            <a:r>
              <a:rPr dirty="0"/>
              <a:t>If time allows, use the advance care planning process and use discussions to complete a </a:t>
            </a:r>
            <a:r>
              <a:rPr b="1" dirty="0"/>
              <a:t>ReSPECT</a:t>
            </a:r>
            <a:r>
              <a:rPr dirty="0"/>
              <a:t> form</a:t>
            </a:r>
            <a:endParaRPr lang="en-GB" dirty="0"/>
          </a:p>
          <a:p>
            <a:pPr marL="469194" indent="-469194" algn="l" defTabSz="457200">
              <a:lnSpc>
                <a:spcPct val="120000"/>
              </a:lnSpc>
              <a:buSzPct val="150000"/>
              <a:buChar char="•"/>
              <a:defRPr sz="3000">
                <a:solidFill>
                  <a:srgbClr val="56486A"/>
                </a:solidFill>
                <a:latin typeface="Helvetica"/>
                <a:ea typeface="Helvetica"/>
                <a:cs typeface="Helvetica"/>
                <a:sym typeface="Helvetica"/>
              </a:defRPr>
            </a:pPr>
            <a:endParaRPr sz="1600" dirty="0"/>
          </a:p>
          <a:p>
            <a:pPr marL="469194" indent="-469194" algn="l" defTabSz="457200">
              <a:lnSpc>
                <a:spcPct val="120000"/>
              </a:lnSpc>
              <a:buSzPct val="150000"/>
              <a:buChar char="•"/>
              <a:defRPr sz="3000">
                <a:solidFill>
                  <a:srgbClr val="56486A"/>
                </a:solidFill>
                <a:latin typeface="Helvetica"/>
                <a:ea typeface="Helvetica"/>
                <a:cs typeface="Helvetica"/>
                <a:sym typeface="Helvetica"/>
              </a:defRPr>
            </a:pPr>
            <a:r>
              <a:rPr dirty="0"/>
              <a:t>If no discussion is possible, record the reasons</a:t>
            </a:r>
          </a:p>
        </p:txBody>
      </p:sp>
      <p:sp>
        <p:nvSpPr>
          <p:cNvPr id="137" name="Shape 137"/>
          <p:cNvSpPr/>
          <p:nvPr/>
        </p:nvSpPr>
        <p:spPr>
          <a:xfrm>
            <a:off x="4177825" y="9069676"/>
            <a:ext cx="4594003" cy="602988"/>
          </a:xfrm>
          <a:prstGeom prst="roundRect">
            <a:avLst>
              <a:gd name="adj" fmla="val 15153"/>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rPr dirty="0"/>
              <a:t>ReSPECT </a:t>
            </a:r>
            <a:r>
              <a:rPr lang="en-US" dirty="0"/>
              <a:t>— child or baby</a:t>
            </a:r>
            <a:endParaRPr dirty="0"/>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139" name="Shape 139"/>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ma14="http://schemas.microsoft.com/office/mac/drawingml/2011/main" xmlns="" val="1"/>
            </a:ext>
          </a:extLst>
        </p:spPr>
        <p:txBody>
          <a:bodyPr lIns="0" tIns="0" rIns="0" bIns="0" anchor="ctr"/>
          <a:lstStyle/>
          <a:p>
            <a:pPr lvl="2">
              <a:defRPr sz="4800" b="1">
                <a:solidFill>
                  <a:srgbClr val="56486A"/>
                </a:solidFill>
                <a:latin typeface="Helvetica"/>
                <a:ea typeface="Helvetica"/>
                <a:cs typeface="Helvetica"/>
                <a:sym typeface="Helvetica"/>
              </a:defRPr>
            </a:pPr>
            <a:r>
              <a:rPr lang="en-GB" dirty="0"/>
              <a:t>‘Terminology’</a:t>
            </a:r>
            <a:endParaRPr dirty="0"/>
          </a:p>
        </p:txBody>
      </p:sp>
      <p:sp>
        <p:nvSpPr>
          <p:cNvPr id="140" name="Shape 140"/>
          <p:cNvSpPr/>
          <p:nvPr/>
        </p:nvSpPr>
        <p:spPr>
          <a:xfrm>
            <a:off x="4177825" y="9069676"/>
            <a:ext cx="4594003" cy="602988"/>
          </a:xfrm>
          <a:prstGeom prst="roundRect">
            <a:avLst>
              <a:gd name="adj" fmla="val 15153"/>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rPr dirty="0"/>
              <a:t>ReSPECT </a:t>
            </a:r>
            <a:r>
              <a:rPr lang="en-US" dirty="0"/>
              <a:t>— child or baby</a:t>
            </a:r>
            <a:endParaRPr dirty="0"/>
          </a:p>
        </p:txBody>
      </p:sp>
      <p:sp>
        <p:nvSpPr>
          <p:cNvPr id="141" name="Shape 141"/>
          <p:cNvSpPr/>
          <p:nvPr/>
        </p:nvSpPr>
        <p:spPr>
          <a:xfrm>
            <a:off x="253677" y="1606348"/>
            <a:ext cx="12442299" cy="7401778"/>
          </a:xfrm>
          <a:prstGeom prst="roundRect">
            <a:avLst>
              <a:gd name="adj" fmla="val 1248"/>
            </a:avLst>
          </a:prstGeom>
          <a:solidFill>
            <a:srgbClr val="FFFFFF"/>
          </a:solidFill>
          <a:ln w="12700">
            <a:miter lim="400000"/>
          </a:ln>
        </p:spPr>
        <p:txBody>
          <a:bodyPr lIns="381000" tIns="381000" rIns="381000" bIns="381000"/>
          <a:lstStyle/>
          <a:p>
            <a:pPr algn="l" defTabSz="321457">
              <a:lnSpc>
                <a:spcPct val="110000"/>
              </a:lnSpc>
              <a:buSzPct val="150000"/>
              <a:defRPr sz="3800">
                <a:solidFill>
                  <a:srgbClr val="56486A"/>
                </a:solidFill>
                <a:latin typeface="Helvetica"/>
                <a:ea typeface="Helvetica"/>
                <a:cs typeface="Helvetica"/>
                <a:sym typeface="Helvetica"/>
              </a:defRPr>
            </a:pPr>
            <a:r>
              <a:rPr lang="en-GB" sz="3800" dirty="0">
                <a:solidFill>
                  <a:srgbClr val="56486A"/>
                </a:solidFill>
                <a:latin typeface="Helvetica"/>
                <a:ea typeface="Helvetica"/>
                <a:cs typeface="Helvetica"/>
                <a:sym typeface="Helvetica"/>
              </a:rPr>
              <a:t>In the slides that follow:</a:t>
            </a:r>
            <a:br>
              <a:rPr lang="en-GB" sz="3800" dirty="0">
                <a:solidFill>
                  <a:srgbClr val="56486A"/>
                </a:solidFill>
                <a:latin typeface="Helvetica"/>
                <a:ea typeface="Helvetica"/>
                <a:cs typeface="Helvetica"/>
                <a:sym typeface="Helvetica"/>
              </a:rPr>
            </a:br>
            <a:endParaRPr lang="en-GB" sz="3800" dirty="0">
              <a:solidFill>
                <a:srgbClr val="56486A"/>
              </a:solidFill>
              <a:latin typeface="Helvetica"/>
              <a:ea typeface="Helvetica"/>
              <a:cs typeface="Helvetica"/>
              <a:sym typeface="Helvetica"/>
            </a:endParaRPr>
          </a:p>
          <a:p>
            <a:pPr marL="1009019" lvl="8" indent="-414100" algn="l" defTabSz="321457">
              <a:lnSpc>
                <a:spcPct val="110000"/>
              </a:lnSpc>
              <a:buSzPct val="150000"/>
              <a:buFont typeface="Arial" panose="020B0604020202020204" pitchFamily="34" charset="0"/>
              <a:buChar char="•"/>
              <a:defRPr sz="3800">
                <a:solidFill>
                  <a:srgbClr val="56486A"/>
                </a:solidFill>
                <a:latin typeface="Helvetica"/>
                <a:ea typeface="Helvetica"/>
                <a:cs typeface="Helvetica"/>
                <a:sym typeface="Helvetica"/>
              </a:defRPr>
            </a:pPr>
            <a:r>
              <a:rPr lang="en-GB" sz="3800" dirty="0">
                <a:solidFill>
                  <a:srgbClr val="56486A"/>
                </a:solidFill>
                <a:latin typeface="Helvetica"/>
                <a:ea typeface="Helvetica"/>
                <a:cs typeface="Helvetica"/>
                <a:sym typeface="Helvetica"/>
              </a:rPr>
              <a:t>reference to ‘parent’ means to anyone with parental responsibility</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139" name="Shape 139"/>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ma14="http://schemas.microsoft.com/office/mac/drawingml/2011/main" xmlns="" val="1"/>
            </a:ext>
          </a:extLst>
        </p:spPr>
        <p:txBody>
          <a:bodyPr lIns="0" tIns="0" rIns="0" bIns="0" anchor="ctr"/>
          <a:lstStyle/>
          <a:p>
            <a:pPr lvl="2">
              <a:defRPr sz="4800" b="1">
                <a:solidFill>
                  <a:srgbClr val="56486A"/>
                </a:solidFill>
                <a:latin typeface="Helvetica"/>
                <a:ea typeface="Helvetica"/>
                <a:cs typeface="Helvetica"/>
                <a:sym typeface="Helvetica"/>
              </a:defRPr>
            </a:pPr>
            <a:r>
              <a:rPr dirty="0"/>
              <a:t>How to initiate ReSPECT</a:t>
            </a:r>
          </a:p>
        </p:txBody>
      </p:sp>
      <p:sp>
        <p:nvSpPr>
          <p:cNvPr id="140" name="Shape 140"/>
          <p:cNvSpPr/>
          <p:nvPr/>
        </p:nvSpPr>
        <p:spPr>
          <a:xfrm>
            <a:off x="4177825" y="9069676"/>
            <a:ext cx="4594003" cy="602988"/>
          </a:xfrm>
          <a:prstGeom prst="roundRect">
            <a:avLst>
              <a:gd name="adj" fmla="val 15153"/>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rPr dirty="0"/>
              <a:t>ReSPECT </a:t>
            </a:r>
            <a:r>
              <a:rPr lang="en-US" dirty="0"/>
              <a:t>— child or baby</a:t>
            </a:r>
            <a:endParaRPr dirty="0"/>
          </a:p>
        </p:txBody>
      </p:sp>
      <p:sp>
        <p:nvSpPr>
          <p:cNvPr id="141" name="Shape 141"/>
          <p:cNvSpPr/>
          <p:nvPr/>
        </p:nvSpPr>
        <p:spPr>
          <a:xfrm>
            <a:off x="253677" y="1606348"/>
            <a:ext cx="12442299" cy="7401778"/>
          </a:xfrm>
          <a:prstGeom prst="roundRect">
            <a:avLst>
              <a:gd name="adj" fmla="val 1248"/>
            </a:avLst>
          </a:prstGeom>
          <a:solidFill>
            <a:srgbClr val="FFFFFF"/>
          </a:solidFill>
          <a:ln w="12700">
            <a:miter lim="400000"/>
          </a:ln>
        </p:spPr>
        <p:txBody>
          <a:bodyPr lIns="381000" tIns="381000" rIns="381000" bIns="381000"/>
          <a:lstStyle/>
          <a:p>
            <a:pPr algn="l" defTabSz="457200">
              <a:lnSpc>
                <a:spcPct val="110000"/>
              </a:lnSpc>
              <a:defRPr sz="3800">
                <a:solidFill>
                  <a:srgbClr val="56486A"/>
                </a:solidFill>
                <a:latin typeface="Helvetica"/>
                <a:ea typeface="Helvetica"/>
                <a:cs typeface="Helvetica"/>
                <a:sym typeface="Helvetica"/>
              </a:defRPr>
            </a:pPr>
            <a:endParaRPr/>
          </a:p>
        </p:txBody>
      </p:sp>
      <p:sp>
        <p:nvSpPr>
          <p:cNvPr id="143" name="Shape 143"/>
          <p:cNvSpPr/>
          <p:nvPr/>
        </p:nvSpPr>
        <p:spPr>
          <a:xfrm>
            <a:off x="5834674" y="1609239"/>
            <a:ext cx="6752859" cy="653512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defTabSz="457200">
              <a:lnSpc>
                <a:spcPct val="110000"/>
              </a:lnSpc>
              <a:defRPr sz="3800">
                <a:solidFill>
                  <a:srgbClr val="56486A"/>
                </a:solidFill>
                <a:latin typeface="Helvetica"/>
                <a:ea typeface="Helvetica"/>
                <a:cs typeface="Helvetica"/>
                <a:sym typeface="Helvetica"/>
              </a:defRPr>
            </a:pPr>
            <a:endParaRPr lang="en-GB" dirty="0"/>
          </a:p>
          <a:p>
            <a:pPr algn="l" defTabSz="457200">
              <a:lnSpc>
                <a:spcPct val="110000"/>
              </a:lnSpc>
              <a:defRPr sz="3800">
                <a:solidFill>
                  <a:srgbClr val="56486A"/>
                </a:solidFill>
                <a:latin typeface="Helvetica"/>
                <a:ea typeface="Helvetica"/>
                <a:cs typeface="Helvetica"/>
                <a:sym typeface="Helvetica"/>
              </a:defRPr>
            </a:pPr>
            <a:r>
              <a:rPr dirty="0"/>
              <a:t>The </a:t>
            </a:r>
            <a:r>
              <a:rPr b="1" dirty="0"/>
              <a:t>ReSPECT</a:t>
            </a:r>
            <a:r>
              <a:rPr dirty="0"/>
              <a:t> form may be used to support discussions with parents (but does not have to be used for this)</a:t>
            </a:r>
          </a:p>
          <a:p>
            <a:pPr algn="l" defTabSz="457200">
              <a:lnSpc>
                <a:spcPct val="110000"/>
              </a:lnSpc>
              <a:defRPr sz="3800">
                <a:solidFill>
                  <a:srgbClr val="56486A"/>
                </a:solidFill>
                <a:latin typeface="Helvetica"/>
                <a:ea typeface="Helvetica"/>
                <a:cs typeface="Helvetica"/>
                <a:sym typeface="Helvetica"/>
              </a:defRPr>
            </a:pPr>
            <a:endParaRPr dirty="0"/>
          </a:p>
          <a:p>
            <a:pPr algn="l" defTabSz="457200">
              <a:lnSpc>
                <a:spcPct val="110000"/>
              </a:lnSpc>
              <a:defRPr sz="3800">
                <a:solidFill>
                  <a:srgbClr val="56486A"/>
                </a:solidFill>
                <a:latin typeface="Helvetica"/>
                <a:ea typeface="Helvetica"/>
                <a:cs typeface="Helvetica"/>
                <a:sym typeface="Helvetica"/>
              </a:defRPr>
            </a:pPr>
            <a:r>
              <a:rPr dirty="0"/>
              <a:t>It is designed to guide conversation, by working through and completing each section in sequence</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080" y="1811537"/>
            <a:ext cx="4943897" cy="6991400"/>
          </a:xfrm>
          <a:prstGeom prst="rect">
            <a:avLst/>
          </a:prstGeom>
        </p:spPr>
      </p:pic>
    </p:spTree>
    <p:extLst>
      <p:ext uri="{BB962C8B-B14F-4D97-AF65-F5344CB8AC3E}">
        <p14:creationId xmlns:p14="http://schemas.microsoft.com/office/powerpoint/2010/main" val="168140777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147" name="Shape 147"/>
          <p:cNvSpPr/>
          <p:nvPr/>
        </p:nvSpPr>
        <p:spPr>
          <a:xfrm>
            <a:off x="253677" y="1606348"/>
            <a:ext cx="12442299" cy="7401778"/>
          </a:xfrm>
          <a:prstGeom prst="roundRect">
            <a:avLst>
              <a:gd name="adj" fmla="val 1248"/>
            </a:avLst>
          </a:prstGeom>
          <a:solidFill>
            <a:srgbClr val="FFFFFF"/>
          </a:solidFill>
          <a:ln w="12700">
            <a:miter lim="400000"/>
          </a:ln>
          <a:extLst>
            <a:ext uri="{C572A759-6A51-4108-AA02-DFA0A04FC94B}">
              <ma14:wrappingTextBoxFlag xmlns:ma14="http://schemas.microsoft.com/office/mac/drawingml/2011/main" xmlns="" val="1"/>
            </a:ext>
          </a:extLst>
        </p:spPr>
        <p:txBody>
          <a:bodyPr lIns="381000" tIns="381000" rIns="381000" bIns="381000"/>
          <a:lstStyle>
            <a:lvl1pPr algn="l" defTabSz="457200">
              <a:lnSpc>
                <a:spcPct val="110000"/>
              </a:lnSpc>
              <a:defRPr sz="3800" b="1">
                <a:solidFill>
                  <a:srgbClr val="56486A"/>
                </a:solidFill>
                <a:latin typeface="Helvetica"/>
                <a:ea typeface="Helvetica"/>
                <a:cs typeface="Helvetica"/>
                <a:sym typeface="Helvetica"/>
              </a:defRPr>
            </a:lvl1pPr>
          </a:lstStyle>
          <a:p>
            <a:r>
              <a:t>Write legibly!</a:t>
            </a:r>
          </a:p>
        </p:txBody>
      </p:sp>
      <p:pic>
        <p:nvPicPr>
          <p:cNvPr id="15" name="Picture 14"/>
          <p:cNvPicPr>
            <a:picLocks noChangeAspect="1"/>
          </p:cNvPicPr>
          <p:nvPr/>
        </p:nvPicPr>
        <p:blipFill rotWithShape="1">
          <a:blip r:embed="rId2">
            <a:extLst>
              <a:ext uri="{28A0092B-C50C-407E-A947-70E740481C1C}">
                <a14:useLocalDpi xmlns:a14="http://schemas.microsoft.com/office/drawing/2010/main" val="0"/>
              </a:ext>
            </a:extLst>
          </a:blip>
          <a:srcRect b="80732"/>
          <a:stretch/>
        </p:blipFill>
        <p:spPr>
          <a:xfrm>
            <a:off x="454420" y="3505682"/>
            <a:ext cx="12095960" cy="3295929"/>
          </a:xfrm>
          <a:prstGeom prst="rect">
            <a:avLst/>
          </a:prstGeom>
        </p:spPr>
      </p:pic>
      <p:sp>
        <p:nvSpPr>
          <p:cNvPr id="145" name="Shape 145"/>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ma14="http://schemas.microsoft.com/office/mac/drawingml/2011/main" xmlns="" val="1"/>
            </a:ext>
          </a:extLst>
        </p:spPr>
        <p:txBody>
          <a:bodyPr lIns="0" tIns="0" rIns="0" bIns="0" anchor="ctr"/>
          <a:lstStyle/>
          <a:p>
            <a:pPr lvl="2">
              <a:defRPr sz="4800" b="1">
                <a:solidFill>
                  <a:srgbClr val="56486A"/>
                </a:solidFill>
                <a:latin typeface="Helvetica"/>
                <a:ea typeface="Helvetica"/>
                <a:cs typeface="Helvetica"/>
                <a:sym typeface="Helvetica"/>
              </a:defRPr>
            </a:pPr>
            <a:r>
              <a:rPr dirty="0"/>
              <a:t>Completing </a:t>
            </a:r>
            <a:r>
              <a:rPr lang="en-GB" dirty="0"/>
              <a:t>a </a:t>
            </a:r>
            <a:r>
              <a:rPr dirty="0"/>
              <a:t>ReSPECT form </a:t>
            </a:r>
            <a:r>
              <a:rPr lang="en-GB" dirty="0"/>
              <a:t>– 1</a:t>
            </a:r>
            <a:endParaRPr dirty="0"/>
          </a:p>
        </p:txBody>
      </p:sp>
      <p:sp>
        <p:nvSpPr>
          <p:cNvPr id="149" name="Shape 149"/>
          <p:cNvSpPr/>
          <p:nvPr/>
        </p:nvSpPr>
        <p:spPr>
          <a:xfrm>
            <a:off x="6292147" y="2351393"/>
            <a:ext cx="5898680" cy="879200"/>
          </a:xfrm>
          <a:prstGeom prst="roundRect">
            <a:avLst>
              <a:gd name="adj" fmla="val 1998"/>
            </a:avLst>
          </a:prstGeom>
          <a:solidFill>
            <a:srgbClr val="FFFFFF"/>
          </a:solidFill>
          <a:ln w="76200">
            <a:solidFill>
              <a:srgbClr val="FF0000"/>
            </a:solidFill>
            <a:miter lim="400000"/>
          </a:ln>
          <a:extLst>
            <a:ext uri="{C572A759-6A51-4108-AA02-DFA0A04FC94B}">
              <ma14:wrappingTextBoxFlag xmlns:ma14="http://schemas.microsoft.com/office/mac/drawingml/2011/main" xmlns="" val="1"/>
            </a:ext>
          </a:extLst>
        </p:spPr>
        <p:txBody>
          <a:bodyPr lIns="152400" tIns="152400" rIns="152400" bIns="152400" anchor="ctr"/>
          <a:lstStyle>
            <a:lvl1pPr>
              <a:defRPr sz="2400" b="1">
                <a:solidFill>
                  <a:srgbClr val="56486A"/>
                </a:solidFill>
                <a:latin typeface="Helvetica"/>
                <a:ea typeface="Helvetica"/>
                <a:cs typeface="Helvetica"/>
                <a:sym typeface="Helvetica"/>
              </a:defRPr>
            </a:lvl1pPr>
          </a:lstStyle>
          <a:p>
            <a:r>
              <a:rPr lang="en-GB" b="0" dirty="0">
                <a:latin typeface="Arial" charset="0"/>
                <a:ea typeface="Arial" charset="0"/>
                <a:cs typeface="Arial" charset="0"/>
              </a:rPr>
              <a:t>Insert the child’s preferred name</a:t>
            </a:r>
          </a:p>
        </p:txBody>
      </p:sp>
      <p:sp>
        <p:nvSpPr>
          <p:cNvPr id="150" name="Shape 150"/>
          <p:cNvSpPr/>
          <p:nvPr/>
        </p:nvSpPr>
        <p:spPr>
          <a:xfrm>
            <a:off x="2162479" y="7326204"/>
            <a:ext cx="5512684" cy="821499"/>
          </a:xfrm>
          <a:prstGeom prst="roundRect">
            <a:avLst>
              <a:gd name="adj" fmla="val 3505"/>
            </a:avLst>
          </a:prstGeom>
          <a:ln w="76200">
            <a:solidFill>
              <a:srgbClr val="00B0F0"/>
            </a:solidFill>
            <a:miter lim="400000"/>
          </a:ln>
          <a:extLst>
            <a:ext uri="{C572A759-6A51-4108-AA02-DFA0A04FC94B}">
              <ma14:wrappingTextBoxFlag xmlns:ma14="http://schemas.microsoft.com/office/mac/drawingml/2011/main" xmlns="" val="1"/>
            </a:ext>
          </a:extLst>
        </p:spPr>
        <p:txBody>
          <a:bodyPr lIns="152400" tIns="152400" rIns="152400" bIns="152400" anchor="ctr"/>
          <a:lstStyle>
            <a:lvl1pPr>
              <a:defRPr sz="2400" b="1">
                <a:solidFill>
                  <a:srgbClr val="56486A"/>
                </a:solidFill>
                <a:latin typeface="Helvetica"/>
                <a:ea typeface="Helvetica"/>
                <a:cs typeface="Helvetica"/>
                <a:sym typeface="Helvetica"/>
              </a:defRPr>
            </a:lvl1pPr>
          </a:lstStyle>
          <a:p>
            <a:r>
              <a:rPr b="0" dirty="0">
                <a:latin typeface="Arial" charset="0"/>
                <a:ea typeface="Arial" charset="0"/>
                <a:cs typeface="Arial" charset="0"/>
              </a:rPr>
              <a:t>Insert the child’s full details</a:t>
            </a:r>
          </a:p>
        </p:txBody>
      </p:sp>
      <p:sp>
        <p:nvSpPr>
          <p:cNvPr id="151" name="Shape 151"/>
          <p:cNvSpPr/>
          <p:nvPr/>
        </p:nvSpPr>
        <p:spPr>
          <a:xfrm>
            <a:off x="8419406" y="7327093"/>
            <a:ext cx="4076025" cy="1198373"/>
          </a:xfrm>
          <a:prstGeom prst="roundRect">
            <a:avLst>
              <a:gd name="adj" fmla="val 2403"/>
            </a:avLst>
          </a:prstGeom>
          <a:ln w="76200">
            <a:solidFill>
              <a:srgbClr val="041F43"/>
            </a:solidFill>
            <a:miter lim="400000"/>
          </a:ln>
          <a:extLst>
            <a:ext uri="{C572A759-6A51-4108-AA02-DFA0A04FC94B}">
              <ma14:wrappingTextBoxFlag xmlns:ma14="http://schemas.microsoft.com/office/mac/drawingml/2011/main" xmlns="" val="1"/>
            </a:ext>
          </a:extLst>
        </p:spPr>
        <p:txBody>
          <a:bodyPr lIns="152400" tIns="152400" rIns="152400" bIns="152400" anchor="ctr"/>
          <a:lstStyle>
            <a:lvl1pPr>
              <a:defRPr sz="2400" b="1">
                <a:solidFill>
                  <a:srgbClr val="56486A"/>
                </a:solidFill>
                <a:latin typeface="Helvetica"/>
                <a:ea typeface="Helvetica"/>
                <a:cs typeface="Helvetica"/>
                <a:sym typeface="Helvetica"/>
              </a:defRPr>
            </a:lvl1pPr>
          </a:lstStyle>
          <a:p>
            <a:r>
              <a:rPr b="0" dirty="0">
                <a:latin typeface="Arial" charset="0"/>
                <a:ea typeface="Arial" charset="0"/>
                <a:cs typeface="Arial" charset="0"/>
              </a:rPr>
              <a:t>Insert the date of completion of the form</a:t>
            </a:r>
          </a:p>
        </p:txBody>
      </p:sp>
      <p:sp>
        <p:nvSpPr>
          <p:cNvPr id="12" name="Up Arrow 11"/>
          <p:cNvSpPr/>
          <p:nvPr/>
        </p:nvSpPr>
        <p:spPr>
          <a:xfrm>
            <a:off x="5061619" y="5655733"/>
            <a:ext cx="458647" cy="1670471"/>
          </a:xfrm>
          <a:prstGeom prst="upArrow">
            <a:avLst/>
          </a:prstGeom>
          <a:solidFill>
            <a:srgbClr val="00B0F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13" name="Up Arrow 12"/>
          <p:cNvSpPr/>
          <p:nvPr/>
        </p:nvSpPr>
        <p:spPr>
          <a:xfrm>
            <a:off x="10626202" y="6299200"/>
            <a:ext cx="448197" cy="1004822"/>
          </a:xfrm>
          <a:prstGeom prst="upArrow">
            <a:avLst/>
          </a:prstGeom>
          <a:solidFill>
            <a:schemeClr val="tx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4" name="Down Arrow 13"/>
          <p:cNvSpPr/>
          <p:nvPr/>
        </p:nvSpPr>
        <p:spPr>
          <a:xfrm>
            <a:off x="9241487" y="3230593"/>
            <a:ext cx="410513" cy="1002740"/>
          </a:xfrm>
          <a:prstGeom prst="downArrow">
            <a:avLst/>
          </a:prstGeom>
          <a:solidFill>
            <a:srgbClr val="FF000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16" name="Shape 125"/>
          <p:cNvSpPr/>
          <p:nvPr/>
        </p:nvSpPr>
        <p:spPr>
          <a:xfrm>
            <a:off x="4172755" y="9066727"/>
            <a:ext cx="4599073" cy="605937"/>
          </a:xfrm>
          <a:prstGeom prst="roundRect">
            <a:avLst>
              <a:gd name="adj" fmla="val 15153"/>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rPr dirty="0"/>
              <a:t>ReSPECT </a:t>
            </a:r>
            <a:r>
              <a:rPr lang="en-US" dirty="0"/>
              <a:t>— child or baby</a:t>
            </a:r>
            <a:endParaRPr dirty="0"/>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156" name="Shape 156"/>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ma14="http://schemas.microsoft.com/office/mac/drawingml/2011/main" xmlns="" val="1"/>
            </a:ext>
          </a:extLst>
        </p:spPr>
        <p:txBody>
          <a:bodyPr lIns="0" tIns="0" rIns="0" bIns="0" anchor="ctr"/>
          <a:lstStyle/>
          <a:p>
            <a:pPr lvl="2">
              <a:defRPr sz="4800" b="1">
                <a:solidFill>
                  <a:srgbClr val="56486A"/>
                </a:solidFill>
                <a:latin typeface="Helvetica"/>
                <a:ea typeface="Helvetica"/>
                <a:cs typeface="Helvetica"/>
                <a:sym typeface="Helvetica"/>
              </a:defRPr>
            </a:pPr>
            <a:r>
              <a:rPr dirty="0"/>
              <a:t>Completing </a:t>
            </a:r>
            <a:r>
              <a:rPr lang="en-GB" dirty="0"/>
              <a:t>a </a:t>
            </a:r>
            <a:r>
              <a:rPr dirty="0"/>
              <a:t>ReSPECT form </a:t>
            </a:r>
            <a:r>
              <a:rPr lang="en-GB" dirty="0"/>
              <a:t>– </a:t>
            </a:r>
            <a:r>
              <a:rPr dirty="0"/>
              <a:t>2</a:t>
            </a:r>
          </a:p>
        </p:txBody>
      </p:sp>
      <p:sp>
        <p:nvSpPr>
          <p:cNvPr id="158" name="Shape 158"/>
          <p:cNvSpPr/>
          <p:nvPr/>
        </p:nvSpPr>
        <p:spPr>
          <a:xfrm>
            <a:off x="253677" y="1606348"/>
            <a:ext cx="12442299" cy="7401778"/>
          </a:xfrm>
          <a:prstGeom prst="roundRect">
            <a:avLst>
              <a:gd name="adj" fmla="val 1248"/>
            </a:avLst>
          </a:prstGeom>
          <a:solidFill>
            <a:srgbClr val="FFFFFF"/>
          </a:solidFill>
          <a:ln w="12700">
            <a:miter lim="400000"/>
          </a:ln>
        </p:spPr>
        <p:txBody>
          <a:bodyPr lIns="381000" tIns="381000" rIns="381000" bIns="381000"/>
          <a:lstStyle/>
          <a:p>
            <a:pPr algn="l" defTabSz="457200">
              <a:lnSpc>
                <a:spcPct val="110000"/>
              </a:lnSpc>
              <a:defRPr sz="3800" b="1">
                <a:solidFill>
                  <a:srgbClr val="56486A"/>
                </a:solidFill>
                <a:latin typeface="Helvetica"/>
                <a:ea typeface="Helvetica"/>
                <a:cs typeface="Helvetica"/>
                <a:sym typeface="Helvetica"/>
              </a:defRPr>
            </a:pPr>
            <a:endParaRPr/>
          </a:p>
        </p:txBody>
      </p:sp>
      <p:pic>
        <p:nvPicPr>
          <p:cNvPr id="159" name="ReSPECT Form.png"/>
          <p:cNvPicPr>
            <a:picLocks noChangeAspect="1"/>
          </p:cNvPicPr>
          <p:nvPr/>
        </p:nvPicPr>
        <p:blipFill>
          <a:blip r:embed="rId2">
            <a:extLst/>
          </a:blip>
          <a:srcRect t="19166" b="57404"/>
          <a:stretch>
            <a:fillRect/>
          </a:stretch>
        </p:blipFill>
        <p:spPr>
          <a:xfrm>
            <a:off x="600016" y="3543692"/>
            <a:ext cx="11804951" cy="3911284"/>
          </a:xfrm>
          <a:prstGeom prst="rect">
            <a:avLst/>
          </a:prstGeom>
          <a:ln w="12700">
            <a:miter lim="400000"/>
          </a:ln>
        </p:spPr>
      </p:pic>
      <p:sp>
        <p:nvSpPr>
          <p:cNvPr id="160" name="Shape 160"/>
          <p:cNvSpPr/>
          <p:nvPr/>
        </p:nvSpPr>
        <p:spPr>
          <a:xfrm>
            <a:off x="1045220" y="1853877"/>
            <a:ext cx="10890883" cy="1441505"/>
          </a:xfrm>
          <a:prstGeom prst="roundRect">
            <a:avLst>
              <a:gd name="adj" fmla="val 1998"/>
            </a:avLst>
          </a:prstGeom>
          <a:ln w="76200">
            <a:solidFill>
              <a:srgbClr val="FF0000"/>
            </a:solidFill>
            <a:miter lim="400000"/>
          </a:ln>
          <a:extLst>
            <a:ext uri="{C572A759-6A51-4108-AA02-DFA0A04FC94B}">
              <ma14:wrappingTextBoxFlag xmlns:ma14="http://schemas.microsoft.com/office/mac/drawingml/2011/main" xmlns="" val="1"/>
            </a:ext>
          </a:extLst>
        </p:spPr>
        <p:txBody>
          <a:bodyPr lIns="152400" tIns="152400" rIns="152400" bIns="152400" anchor="ctr"/>
          <a:lstStyle/>
          <a:p>
            <a:r>
              <a:rPr lang="en-US" sz="2400" dirty="0">
                <a:solidFill>
                  <a:schemeClr val="accent6">
                    <a:lumMod val="75000"/>
                  </a:schemeClr>
                </a:solidFill>
                <a:latin typeface="Arial" charset="0"/>
                <a:ea typeface="Arial" charset="0"/>
                <a:cs typeface="Arial" charset="0"/>
              </a:rPr>
              <a:t>Discuss with the parent(s) their child’s condition and prognosis and any special needs - </a:t>
            </a:r>
            <a:r>
              <a:rPr lang="en-US" sz="2400" dirty="0" err="1">
                <a:solidFill>
                  <a:schemeClr val="accent6">
                    <a:lumMod val="75000"/>
                  </a:schemeClr>
                </a:solidFill>
                <a:latin typeface="Arial" charset="0"/>
                <a:ea typeface="Arial" charset="0"/>
                <a:cs typeface="Arial" charset="0"/>
              </a:rPr>
              <a:t>summarise</a:t>
            </a:r>
            <a:r>
              <a:rPr lang="en-US" sz="2400" dirty="0">
                <a:solidFill>
                  <a:schemeClr val="accent6">
                    <a:lumMod val="75000"/>
                  </a:schemeClr>
                </a:solidFill>
                <a:latin typeface="Arial" charset="0"/>
                <a:ea typeface="Arial" charset="0"/>
                <a:cs typeface="Arial" charset="0"/>
              </a:rPr>
              <a:t> these</a:t>
            </a:r>
          </a:p>
        </p:txBody>
      </p:sp>
      <p:sp>
        <p:nvSpPr>
          <p:cNvPr id="161" name="Shape 161"/>
          <p:cNvSpPr/>
          <p:nvPr/>
        </p:nvSpPr>
        <p:spPr>
          <a:xfrm>
            <a:off x="1896740" y="7635013"/>
            <a:ext cx="9211319" cy="1193075"/>
          </a:xfrm>
          <a:prstGeom prst="roundRect">
            <a:avLst>
              <a:gd name="adj" fmla="val 2414"/>
            </a:avLst>
          </a:prstGeom>
          <a:ln w="76200">
            <a:solidFill>
              <a:srgbClr val="00B0F0"/>
            </a:solidFill>
            <a:miter lim="400000"/>
          </a:ln>
          <a:extLst>
            <a:ext uri="{C572A759-6A51-4108-AA02-DFA0A04FC94B}">
              <ma14:wrappingTextBoxFlag xmlns:ma14="http://schemas.microsoft.com/office/mac/drawingml/2011/main" xmlns="" val="1"/>
            </a:ext>
          </a:extLst>
        </p:spPr>
        <p:txBody>
          <a:bodyPr lIns="152400" tIns="152400" rIns="152400" bIns="152400" anchor="ctr"/>
          <a:lstStyle/>
          <a:p>
            <a:r>
              <a:rPr lang="en-US" sz="2400" dirty="0">
                <a:solidFill>
                  <a:schemeClr val="accent6">
                    <a:lumMod val="75000"/>
                  </a:schemeClr>
                </a:solidFill>
                <a:latin typeface="Arial" charset="0"/>
                <a:ea typeface="Arial" charset="0"/>
                <a:cs typeface="Arial" charset="0"/>
              </a:rPr>
              <a:t>Ask about and record details of other plans or documents (e.g. CYPACP)</a:t>
            </a:r>
            <a:endParaRPr sz="2400" dirty="0">
              <a:solidFill>
                <a:schemeClr val="accent6">
                  <a:lumMod val="75000"/>
                </a:schemeClr>
              </a:solidFill>
            </a:endParaRPr>
          </a:p>
        </p:txBody>
      </p:sp>
      <p:sp>
        <p:nvSpPr>
          <p:cNvPr id="10" name="Down Arrow 9"/>
          <p:cNvSpPr/>
          <p:nvPr/>
        </p:nvSpPr>
        <p:spPr>
          <a:xfrm>
            <a:off x="10614177" y="3295382"/>
            <a:ext cx="348438" cy="1379586"/>
          </a:xfrm>
          <a:prstGeom prst="downArrow">
            <a:avLst/>
          </a:prstGeom>
          <a:solidFill>
            <a:srgbClr val="FF000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11" name="Up Arrow 10"/>
          <p:cNvSpPr/>
          <p:nvPr/>
        </p:nvSpPr>
        <p:spPr>
          <a:xfrm>
            <a:off x="6474826" y="6911449"/>
            <a:ext cx="372432" cy="723564"/>
          </a:xfrm>
          <a:prstGeom prst="upArrow">
            <a:avLst/>
          </a:prstGeom>
          <a:solidFill>
            <a:srgbClr val="00B0F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12" name="Shape 125"/>
          <p:cNvSpPr/>
          <p:nvPr/>
        </p:nvSpPr>
        <p:spPr>
          <a:xfrm>
            <a:off x="4172755" y="9066727"/>
            <a:ext cx="4599073" cy="605937"/>
          </a:xfrm>
          <a:prstGeom prst="roundRect">
            <a:avLst>
              <a:gd name="adj" fmla="val 15153"/>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rPr dirty="0"/>
              <a:t>ReSPECT </a:t>
            </a:r>
            <a:r>
              <a:rPr lang="en-US" dirty="0"/>
              <a:t>— child or baby</a:t>
            </a:r>
            <a:endParaRPr dirty="0"/>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482</TotalTime>
  <Words>841</Words>
  <Application>Microsoft Office PowerPoint</Application>
  <PresentationFormat>Custom</PresentationFormat>
  <Paragraphs>143</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David Pitcher</cp:lastModifiedBy>
  <cp:revision>34</cp:revision>
  <dcterms:modified xsi:type="dcterms:W3CDTF">2017-02-06T14:39:31Z</dcterms:modified>
</cp:coreProperties>
</file>